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7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1" r:id="rId66"/>
    <p:sldId id="322" r:id="rId67"/>
    <p:sldId id="323" r:id="rId68"/>
    <p:sldId id="324" r:id="rId69"/>
    <p:sldId id="325" r:id="rId70"/>
    <p:sldId id="326" r:id="rId71"/>
  </p:sldIdLst>
  <p:sldSz cx="9144000" cy="5143500" type="screen16x9"/>
  <p:notesSz cx="6858000" cy="9144000"/>
  <p:embeddedFontLst>
    <p:embeddedFont>
      <p:font typeface="Raleway" charset="0"/>
      <p:regular r:id="rId73"/>
      <p:bold r:id="rId74"/>
      <p:italic r:id="rId75"/>
      <p:boldItalic r:id="rId76"/>
    </p:embeddedFont>
    <p:embeddedFont>
      <p:font typeface="Lato" charset="0"/>
      <p:regular r:id="rId77"/>
      <p:bold r:id="rId78"/>
      <p:italic r:id="rId79"/>
      <p:boldItalic r:id="rId80"/>
    </p:embeddedFont>
    <p:embeddedFont>
      <p:font typeface="Calibri" pitchFamily="34" charset="0"/>
      <p:regular r:id="rId81"/>
      <p:bold r:id="rId82"/>
      <p:italic r:id="rId83"/>
      <p:boldItalic r:id="rId84"/>
    </p:embeddedFont>
    <p:embeddedFont>
      <p:font typeface="MS Mincho" pitchFamily="49" charset="-128"/>
      <p:regular r:id="rId8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EBF579F3-55F9-4444-B408-FB4FB1C5459D}">
  <a:tblStyle styleId="{EBF579F3-55F9-4444-B408-FB4FB1C5459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91" d="100"/>
          <a:sy n="91" d="100"/>
        </p:scale>
        <p:origin x="-786" y="-36"/>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4.fntdata"/><Relationship Id="rId84" Type="http://schemas.openxmlformats.org/officeDocument/2006/relationships/font" Target="fonts/font12.fntdata"/><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2.fntdata"/><Relationship Id="rId79" Type="http://schemas.openxmlformats.org/officeDocument/2006/relationships/font" Target="fonts/font7.fntdata"/><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10.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80" Type="http://schemas.openxmlformats.org/officeDocument/2006/relationships/font" Target="fonts/font8.fntdata"/><Relationship Id="rId85"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3.fntdata"/><Relationship Id="rId83" Type="http://schemas.openxmlformats.org/officeDocument/2006/relationships/font" Target="fonts/font11.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71ff89f0c8_4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71ff89f0c8_4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718d3b0fb2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718d3b0fb2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718d3b0fb2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718d3b0fb2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718d3b0fb2_1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718d3b0fb2_1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71ff89f0c8_3_8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71ff89f0c8_3_8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71ff89f0c8_3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71ff89f0c8_3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718d3b0fb2_1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718d3b0fb2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718d3b0fb2_1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718d3b0fb2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718d3b0fb2_1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718d3b0fb2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71ff89f0c8_3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71ff89f0c8_3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1ff89f0c8_3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1ff89f0c8_3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718d3b0fb2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718d3b0fb2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718d3b0fb2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718d3b0fb2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718d3b0fb2_0_1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718d3b0fb2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718d3b0fb2_0_1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718d3b0fb2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718d3b0fb2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718d3b0fb2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718d3b0fb2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718d3b0fb2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718d3b0fb2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718d3b0fb2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71ff89f0c8_2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71ff89f0c8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718d3b0fb2_0_2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718d3b0fb2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718d3b0fb2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718d3b0fb2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718d3b0fb2_0_1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718d3b0fb2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718d3b0fb2_0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718d3b0fb2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718d3b0fb2_0_2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718d3b0fb2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718d3b0fb2_0_1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718d3b0fb2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718d3b0fb2_0_2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718d3b0fb2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718d3b0fb2_0_2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718d3b0fb2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718d3b0fb2_2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718d3b0fb2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718d3b0fb2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718d3b0fb2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71ff89f0c8_4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71ff89f0c8_4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1ff89f0c8_4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71ff89f0c8_4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718d3b0fb2_2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718d3b0fb2_2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718d3b0fb2_0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718d3b0fb2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718d3b0fb2_1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718d3b0fb2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718d3b0fb2_1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718d3b0fb2_1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718d3b0fb2_2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718d3b0fb2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718d3b0fb2_2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718d3b0fb2_2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718d3b0fb2_2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718d3b0fb2_2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718d3b0fb2_2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718d3b0fb2_2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718d3b0fb2_2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718d3b0fb2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718d3b0fb2_2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718d3b0fb2_2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718d3b0fb2_2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718d3b0fb2_2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718d3b0fb2_2_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718d3b0fb2_2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71ff89f0c8_4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71ff89f0c8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71ff89f0c8_4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71ff89f0c8_4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71ff89f0c8_4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71ff89f0c8_4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71ff89f0c8_2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71ff89f0c8_2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71ff89f0c8_2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71ff89f0c8_2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71ff89f0c8_2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71ff89f0c8_2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71ff89f0c8_2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71ff89f0c8_2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71ff89f0c8_3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71ff89f0c8_3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71ff89f0c8_3_8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71ff89f0c8_3_8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71ff89f0c8_3_8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71ff89f0c8_3_8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72a0421a12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72a0421a1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72a0421a12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72a0421a12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72a0421a12_2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72a0421a12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72a0421a12_2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72a0421a12_2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72a0421a12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72a0421a1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72a0421a12_2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72a0421a12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72a0421a12_2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72a0421a12_2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a:endParaRPr/>
          </a:p>
        </p:txBody>
      </p:sp>
      <p:sp>
        <p:nvSpPr>
          <p:cNvPr id="15" name="Google Shape;15;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6" name="Google Shape;16;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53" name="Google Shape;53;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1600"/>
              </a:spcBef>
              <a:spcAft>
                <a:spcPts val="0"/>
              </a:spcAft>
              <a:buClr>
                <a:schemeClr val="lt1"/>
              </a:buClr>
              <a:buSzPts val="1100"/>
              <a:buChar char="○"/>
              <a:defRPr>
                <a:solidFill>
                  <a:schemeClr val="lt1"/>
                </a:solidFill>
              </a:defRPr>
            </a:lvl2pPr>
            <a:lvl3pPr marL="1371600" lvl="2" indent="-298450">
              <a:spcBef>
                <a:spcPts val="1600"/>
              </a:spcBef>
              <a:spcAft>
                <a:spcPts val="0"/>
              </a:spcAft>
              <a:buClr>
                <a:schemeClr val="lt1"/>
              </a:buClr>
              <a:buSzPts val="1100"/>
              <a:buChar char="■"/>
              <a:defRPr>
                <a:solidFill>
                  <a:schemeClr val="lt1"/>
                </a:solidFill>
              </a:defRPr>
            </a:lvl3pPr>
            <a:lvl4pPr marL="1828800" lvl="3" indent="-298450">
              <a:spcBef>
                <a:spcPts val="1600"/>
              </a:spcBef>
              <a:spcAft>
                <a:spcPts val="0"/>
              </a:spcAft>
              <a:buClr>
                <a:schemeClr val="lt1"/>
              </a:buClr>
              <a:buSzPts val="1100"/>
              <a:buChar char="●"/>
              <a:defRPr>
                <a:solidFill>
                  <a:schemeClr val="lt1"/>
                </a:solidFill>
              </a:defRPr>
            </a:lvl4pPr>
            <a:lvl5pPr marL="2286000" lvl="4" indent="-298450">
              <a:spcBef>
                <a:spcPts val="1600"/>
              </a:spcBef>
              <a:spcAft>
                <a:spcPts val="0"/>
              </a:spcAft>
              <a:buClr>
                <a:schemeClr val="lt1"/>
              </a:buClr>
              <a:buSzPts val="1100"/>
              <a:buChar char="○"/>
              <a:defRPr>
                <a:solidFill>
                  <a:schemeClr val="lt1"/>
                </a:solidFill>
              </a:defRPr>
            </a:lvl5pPr>
            <a:lvl6pPr marL="2743200" lvl="5" indent="-298450">
              <a:spcBef>
                <a:spcPts val="1600"/>
              </a:spcBef>
              <a:spcAft>
                <a:spcPts val="0"/>
              </a:spcAft>
              <a:buClr>
                <a:schemeClr val="lt1"/>
              </a:buClr>
              <a:buSzPts val="1100"/>
              <a:buChar char="■"/>
              <a:defRPr>
                <a:solidFill>
                  <a:schemeClr val="lt1"/>
                </a:solidFill>
              </a:defRPr>
            </a:lvl6pPr>
            <a:lvl7pPr marL="3200400" lvl="6" indent="-298450">
              <a:spcBef>
                <a:spcPts val="1600"/>
              </a:spcBef>
              <a:spcAft>
                <a:spcPts val="0"/>
              </a:spcAft>
              <a:buClr>
                <a:schemeClr val="lt1"/>
              </a:buClr>
              <a:buSzPts val="1100"/>
              <a:buChar char="●"/>
              <a:defRPr>
                <a:solidFill>
                  <a:schemeClr val="lt1"/>
                </a:solidFill>
              </a:defRPr>
            </a:lvl7pPr>
            <a:lvl8pPr marL="3657600" lvl="7" indent="-298450">
              <a:spcBef>
                <a:spcPts val="1600"/>
              </a:spcBef>
              <a:spcAft>
                <a:spcPts val="0"/>
              </a:spcAft>
              <a:buClr>
                <a:schemeClr val="lt1"/>
              </a:buClr>
              <a:buSzPts val="1100"/>
              <a:buChar char="○"/>
              <a:defRPr>
                <a:solidFill>
                  <a:schemeClr val="lt1"/>
                </a:solidFill>
              </a:defRPr>
            </a:lvl8pPr>
            <a:lvl9pPr marL="4114800" lvl="8" indent="-298450">
              <a:spcBef>
                <a:spcPts val="1600"/>
              </a:spcBef>
              <a:spcAft>
                <a:spcPts val="1600"/>
              </a:spcAft>
              <a:buClr>
                <a:schemeClr val="lt1"/>
              </a:buClr>
              <a:buSzPts val="1100"/>
              <a:buChar char="■"/>
              <a:defRPr>
                <a:solidFill>
                  <a:schemeClr val="lt1"/>
                </a:solidFill>
              </a:defRPr>
            </a:lvl9pPr>
          </a:lstStyle>
          <a:p>
            <a:endParaRPr/>
          </a:p>
        </p:txBody>
      </p:sp>
      <p:sp>
        <p:nvSpPr>
          <p:cNvPr id="79" name="Google Shape;79;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hyperlink" Target="https://www.parlament.al/Files/Integrimi/ligj-nr.-15-dt.-10.3.2016-1.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transporti@infrastruktura.gov.a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hyperlink" Target="mailto:policiarrugore@asp.gov.a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hyperlink" Target="mailto:ap@avokatipopullit.gov.al" TargetMode="External"/><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hyperlink" Target="http://www.app.gov.al/" TargetMode="External"/><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ctrTitle"/>
          </p:nvPr>
        </p:nvSpPr>
        <p:spPr>
          <a:xfrm>
            <a:off x="729450" y="1322450"/>
            <a:ext cx="7688100" cy="288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Masat e marra nga Qeveria shqiptare dhe institucione të tjera publike për parandalimin e përhapjes së infeksionit COVID-19</a:t>
            </a:r>
            <a:endParaRPr sz="3600"/>
          </a:p>
        </p:txBody>
      </p:sp>
      <p:sp>
        <p:nvSpPr>
          <p:cNvPr id="87" name="Google Shape;87;p13"/>
          <p:cNvSpPr txBox="1"/>
          <p:nvPr/>
        </p:nvSpPr>
        <p:spPr>
          <a:xfrm>
            <a:off x="967150" y="4390500"/>
            <a:ext cx="6454500" cy="7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u="sng">
                <a:latin typeface="Lato"/>
                <a:ea typeface="Lato"/>
                <a:cs typeface="Lato"/>
                <a:sym typeface="Lato"/>
              </a:rPr>
              <a:t>3 Prill 2020</a:t>
            </a:r>
            <a:endParaRPr sz="1800" b="1" u="sng">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4"/>
          <p:cNvSpPr txBox="1">
            <a:spLocks noGrp="1"/>
          </p:cNvSpPr>
          <p:nvPr>
            <p:ph type="title"/>
          </p:nvPr>
        </p:nvSpPr>
        <p:spPr>
          <a:xfrm>
            <a:off x="727650" y="58740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Shpallja e gjendjes së fatkeqësisë natyrore</a:t>
            </a:r>
            <a:endParaRPr/>
          </a:p>
        </p:txBody>
      </p:sp>
      <p:sp>
        <p:nvSpPr>
          <p:cNvPr id="93" name="Google Shape;93;p14"/>
          <p:cNvSpPr txBox="1">
            <a:spLocks noGrp="1"/>
          </p:cNvSpPr>
          <p:nvPr>
            <p:ph type="body" idx="1"/>
          </p:nvPr>
        </p:nvSpPr>
        <p:spPr>
          <a:xfrm>
            <a:off x="235475" y="1441200"/>
            <a:ext cx="8675700" cy="5352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Është shpallur gjendja e fatkeqësisë natyrore në të gjithë territorin e Republikës së Shqipërisë (24.03.2020).</a:t>
            </a:r>
            <a:endParaRPr sz="1400">
              <a:solidFill>
                <a:srgbClr val="000000"/>
              </a:solidFill>
              <a:latin typeface="Times New Roman"/>
              <a:ea typeface="Times New Roman"/>
              <a:cs typeface="Times New Roman"/>
              <a:sym typeface="Times New Roman"/>
            </a:endParaRPr>
          </a:p>
        </p:txBody>
      </p:sp>
      <p:sp>
        <p:nvSpPr>
          <p:cNvPr id="94" name="Google Shape;94;p14"/>
          <p:cNvSpPr txBox="1"/>
          <p:nvPr/>
        </p:nvSpPr>
        <p:spPr>
          <a:xfrm>
            <a:off x="235475" y="1896275"/>
            <a:ext cx="8427900" cy="17103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Në masën që është e nevojshme ruajtja e shëndetit të shtetasve, kufizohen të drejtat e mëposhtme të garantuara nga Kushtetuta:</a:t>
            </a:r>
            <a:endParaRPr>
              <a:latin typeface="Times New Roman"/>
              <a:ea typeface="Times New Roman"/>
              <a:cs typeface="Times New Roman"/>
              <a:sym typeface="Times New Roman"/>
            </a:endParaRPr>
          </a:p>
          <a:p>
            <a:pPr marL="914400" lvl="1"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Paprekshmëria e banesës (neni 37)</a:t>
            </a:r>
            <a:endParaRPr>
              <a:latin typeface="Times New Roman"/>
              <a:ea typeface="Times New Roman"/>
              <a:cs typeface="Times New Roman"/>
              <a:sym typeface="Times New Roman"/>
            </a:endParaRPr>
          </a:p>
          <a:p>
            <a:pPr marL="914400" lvl="1"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Zgjedhja e vendbanimit, lëvizja e lirë në territorin shqiptar, dhe dalja jashtë vendit (neni 38)</a:t>
            </a:r>
            <a:endParaRPr>
              <a:latin typeface="Times New Roman"/>
              <a:ea typeface="Times New Roman"/>
              <a:cs typeface="Times New Roman"/>
              <a:sym typeface="Times New Roman"/>
            </a:endParaRPr>
          </a:p>
          <a:p>
            <a:pPr marL="914400" lvl="1"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E drejta e pronës private: shpronësimet dhe kufizimet e barazvlefshme (neni 41, pika 4)</a:t>
            </a:r>
            <a:endParaRPr>
              <a:latin typeface="Times New Roman"/>
              <a:ea typeface="Times New Roman"/>
              <a:cs typeface="Times New Roman"/>
              <a:sym typeface="Times New Roman"/>
            </a:endParaRPr>
          </a:p>
          <a:p>
            <a:pPr marL="914400" lvl="1"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E drejta e punës (neni 49)</a:t>
            </a:r>
            <a:endParaRPr>
              <a:latin typeface="Times New Roman"/>
              <a:ea typeface="Times New Roman"/>
              <a:cs typeface="Times New Roman"/>
              <a:sym typeface="Times New Roman"/>
            </a:endParaRPr>
          </a:p>
          <a:p>
            <a:pPr marL="914400" lvl="1"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E drejta e grevës (neni 51)</a:t>
            </a:r>
            <a:endParaRPr>
              <a:latin typeface="Times New Roman"/>
              <a:ea typeface="Times New Roman"/>
              <a:cs typeface="Times New Roman"/>
              <a:sym typeface="Times New Roman"/>
            </a:endParaRPr>
          </a:p>
        </p:txBody>
      </p:sp>
      <p:sp>
        <p:nvSpPr>
          <p:cNvPr id="95" name="Google Shape;95;p14"/>
          <p:cNvSpPr txBox="1"/>
          <p:nvPr/>
        </p:nvSpPr>
        <p:spPr>
          <a:xfrm>
            <a:off x="235475" y="3532300"/>
            <a:ext cx="8427900" cy="7560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Komiteti Ndërministror i Emergjencave Civile është organi më i lartë për koordinimin dhe bashkërendimin e  veprimeve të institucioneve shtetërore dhe subjekteve private, si dhe të burimeve financiare dhe materiale për përballimin e fatkeqësisë natyrore.</a:t>
            </a:r>
            <a:endParaRPr>
              <a:latin typeface="Times New Roman"/>
              <a:ea typeface="Times New Roman"/>
              <a:cs typeface="Times New Roman"/>
              <a:sym typeface="Times New Roman"/>
            </a:endParaRPr>
          </a:p>
        </p:txBody>
      </p:sp>
      <p:sp>
        <p:nvSpPr>
          <p:cNvPr id="96" name="Google Shape;96;p14"/>
          <p:cNvSpPr txBox="1"/>
          <p:nvPr/>
        </p:nvSpPr>
        <p:spPr>
          <a:xfrm>
            <a:off x="235475" y="4375075"/>
            <a:ext cx="8427900" cy="5352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Për përballimin dhe lehtësimin e fatkeqësisë natyrore, merren masa të jashtëzakonshme nga institucionet publike, strukturat operacionale të mbrojtjes civile, subjektet private dhe shtetasit.</a:t>
            </a:r>
            <a:endParaRPr>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5"/>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Tregtia dhe shërbimet (të përgjithshme)</a:t>
            </a:r>
            <a:endParaRPr/>
          </a:p>
        </p:txBody>
      </p:sp>
      <p:sp>
        <p:nvSpPr>
          <p:cNvPr id="102" name="Google Shape;102;p15"/>
          <p:cNvSpPr txBox="1">
            <a:spLocks noGrp="1"/>
          </p:cNvSpPr>
          <p:nvPr>
            <p:ph type="body" idx="1"/>
          </p:nvPr>
        </p:nvSpPr>
        <p:spPr>
          <a:xfrm>
            <a:off x="727650" y="1837800"/>
            <a:ext cx="7688700" cy="2432700"/>
          </a:xfrm>
          <a:prstGeom prst="rect">
            <a:avLst/>
          </a:prstGeom>
        </p:spPr>
        <p:txBody>
          <a:bodyPr spcFirstLastPara="1" wrap="square" lIns="91425" tIns="91425" rIns="91425" bIns="91425" anchor="t" anchorCtr="0">
            <a:noAutofit/>
          </a:bodyPr>
          <a:lstStyle/>
          <a:p>
            <a:pPr marL="457200" lvl="0" indent="-317500" algn="just" rtl="0">
              <a:lnSpc>
                <a:spcPct val="150000"/>
              </a:lnSpc>
              <a:spcBef>
                <a:spcPts val="12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Janë të hapura farmacitë dhe të gjitha llojet e dyqaneve që shesin ushqime.</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Ndalohet eksporti i barnave dhe pajisjeve mjekësore jashtë Republikës së Shqipërise.</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Kabinetet/ klinikat dentare në të gjithë vendin mbyllen deri në përfundim të gjendjes së epidemisë së shkaktuar nga infeksioni COVID-2019.</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Rastet e urgjencave stomatologjike të trajtohen në klinikën stomatologjike Universitare pranë Qendrës Spitalore Universitare “Nënë Tereza” dhe në institucionet stomatologjike publike që do të funksionojnë vetëm për shërbimin e urgjencës stomatologjike. </a:t>
            </a:r>
            <a:endParaRPr sz="1400">
              <a:solidFill>
                <a:srgbClr val="000000"/>
              </a:solidFill>
              <a:latin typeface="Times New Roman"/>
              <a:ea typeface="Times New Roman"/>
              <a:cs typeface="Times New Roman"/>
              <a:sym typeface="Times New Roman"/>
            </a:endParaRPr>
          </a:p>
          <a:p>
            <a:pPr marL="457200" lvl="0" indent="0" algn="l" rtl="0">
              <a:spcBef>
                <a:spcPts val="0"/>
              </a:spcBef>
              <a:spcAft>
                <a:spcPts val="0"/>
              </a:spcAft>
              <a:buNone/>
            </a:pPr>
            <a:endParaRPr sz="1400">
              <a:solidFill>
                <a:srgbClr val="000000"/>
              </a:solidFill>
              <a:latin typeface="Times New Roman"/>
              <a:ea typeface="Times New Roman"/>
              <a:cs typeface="Times New Roman"/>
              <a:sym typeface="Times New Roman"/>
            </a:endParaRPr>
          </a:p>
          <a:p>
            <a:pPr marL="0" lvl="0" indent="0" algn="just" rtl="0">
              <a:lnSpc>
                <a:spcPct val="150000"/>
              </a:lnSpc>
              <a:spcBef>
                <a:spcPts val="1200"/>
              </a:spcBef>
              <a:spcAft>
                <a:spcPts val="0"/>
              </a:spcAft>
              <a:buNone/>
            </a:pPr>
            <a:endParaRPr sz="1400">
              <a:solidFill>
                <a:srgbClr val="000000"/>
              </a:solidFill>
              <a:latin typeface="Times New Roman"/>
              <a:ea typeface="Times New Roman"/>
              <a:cs typeface="Times New Roman"/>
              <a:sym typeface="Times New Roman"/>
            </a:endParaRPr>
          </a:p>
          <a:p>
            <a:pPr marL="457200" lvl="0" indent="0" algn="just" rtl="0">
              <a:lnSpc>
                <a:spcPct val="150000"/>
              </a:lnSpc>
              <a:spcBef>
                <a:spcPts val="1800"/>
              </a:spcBef>
              <a:spcAft>
                <a:spcPts val="0"/>
              </a:spcAft>
              <a:buNone/>
            </a:pPr>
            <a:endParaRPr sz="1400">
              <a:solidFill>
                <a:srgbClr val="000000"/>
              </a:solidFill>
              <a:latin typeface="Times New Roman"/>
              <a:ea typeface="Times New Roman"/>
              <a:cs typeface="Times New Roman"/>
              <a:sym typeface="Times New Roman"/>
            </a:endParaRPr>
          </a:p>
          <a:p>
            <a:pPr marL="0" lvl="0" indent="0" algn="l" rtl="0">
              <a:spcBef>
                <a:spcPts val="18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 ndëshkuese </a:t>
            </a:r>
            <a:endParaRPr/>
          </a:p>
        </p:txBody>
      </p:sp>
      <p:graphicFrame>
        <p:nvGraphicFramePr>
          <p:cNvPr id="108" name="Google Shape;108;p16"/>
          <p:cNvGraphicFramePr/>
          <p:nvPr/>
        </p:nvGraphicFramePr>
        <p:xfrm>
          <a:off x="727650" y="1699775"/>
          <a:ext cx="7688700" cy="3069325"/>
        </p:xfrm>
        <a:graphic>
          <a:graphicData uri="http://schemas.openxmlformats.org/drawingml/2006/table">
            <a:tbl>
              <a:tblPr>
                <a:noFill/>
                <a:tableStyleId>{EBF579F3-55F9-4444-B408-FB4FB1C5459D}</a:tableStyleId>
              </a:tblPr>
              <a:tblGrid>
                <a:gridCol w="1922175"/>
                <a:gridCol w="1906600"/>
                <a:gridCol w="1937750"/>
                <a:gridCol w="1922175"/>
              </a:tblGrid>
              <a:tr h="721900">
                <a:tc>
                  <a:txBody>
                    <a:bodyPr/>
                    <a:lstStyle/>
                    <a:p>
                      <a:pPr marL="0" lvl="0" indent="0" algn="l" rtl="0">
                        <a:spcBef>
                          <a:spcPts val="0"/>
                        </a:spcBef>
                        <a:spcAft>
                          <a:spcPts val="0"/>
                        </a:spcAft>
                        <a:buNone/>
                      </a:pP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Pezullim/ndalim aktiviteti</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Të tjera</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12908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Subjektet të cilët eksportojnë barna/ pajisje mjekësore nga Republika e Shqipërisë pa autorizim e Min. të Shëndetësisë dhe Mbrojtjes Sociale</a:t>
                      </a:r>
                      <a:endParaRPr sz="1000">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lnSpc>
                          <a:spcPct val="100000"/>
                        </a:lnSpc>
                        <a:spcBef>
                          <a:spcPts val="0"/>
                        </a:spcBef>
                        <a:spcAft>
                          <a:spcPts val="0"/>
                        </a:spcAft>
                        <a:buNone/>
                      </a:pPr>
                      <a:r>
                        <a:rPr lang="en" sz="1000">
                          <a:latin typeface="Times New Roman"/>
                          <a:ea typeface="Times New Roman"/>
                          <a:cs typeface="Times New Roman"/>
                          <a:sym typeface="Times New Roman"/>
                        </a:rPr>
                        <a:t>5 000 000 (pesë milionë) lekë</a:t>
                      </a:r>
                      <a:endParaRPr sz="1000">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Në rast përsëritjeje, ndalimi i eksportit të barnave/pajisjeve mjekësore deri në 6 muaj</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Krahas masës financiare, sekuestrohet e gjithë sasia e barnave/ pajisjeve mjekësore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1056550">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Mosofrimi i shërbimeve nga farmacitë, tregtuesit me shumicë të barnave dhe prodhuesit e barnave, duke zbatuar kriteret e sigurise te percaktuara</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10 000 000 (dhjetë milionë) lekë për tregtuesit me shumicë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r>
                        <a:rPr lang="en" sz="1000">
                          <a:latin typeface="Times New Roman"/>
                          <a:ea typeface="Times New Roman"/>
                          <a:cs typeface="Times New Roman"/>
                          <a:sym typeface="Times New Roman"/>
                        </a:rPr>
                        <a:t>50 000 (pesëdhjetë mijë) lekë për tregtuesit me pakicë</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mbylljen e veprimtarisë për një periudhë 3 vjecçare </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përsëritjeje bllokohet e gjithë sasia e mallit </a:t>
                      </a: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graphicFrame>
        <p:nvGraphicFramePr>
          <p:cNvPr id="113" name="Google Shape;113;p17"/>
          <p:cNvGraphicFramePr/>
          <p:nvPr/>
        </p:nvGraphicFramePr>
        <p:xfrm>
          <a:off x="633488" y="665938"/>
          <a:ext cx="7877025" cy="3815435"/>
        </p:xfrm>
        <a:graphic>
          <a:graphicData uri="http://schemas.openxmlformats.org/drawingml/2006/table">
            <a:tbl>
              <a:tblPr>
                <a:noFill/>
                <a:tableStyleId>{EBF579F3-55F9-4444-B408-FB4FB1C5459D}</a:tableStyleId>
              </a:tblPr>
              <a:tblGrid>
                <a:gridCol w="1809750"/>
                <a:gridCol w="1809750"/>
                <a:gridCol w="1809750"/>
                <a:gridCol w="2447775"/>
              </a:tblGrid>
              <a:tr h="645575">
                <a:tc>
                  <a:txBody>
                    <a:bodyPr/>
                    <a:lstStyle/>
                    <a:p>
                      <a:pPr marL="0" lvl="0" indent="0" algn="l" rtl="0">
                        <a:spcBef>
                          <a:spcPts val="0"/>
                        </a:spcBef>
                        <a:spcAft>
                          <a:spcPts val="0"/>
                        </a:spcAft>
                        <a:buNone/>
                      </a:pP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Pezullim/ndalim aktiviteti</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Të tjera</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Mosofrimi i shërbimeve nga subjektet/ individët që tregtojnë produkte ushqimore, me shumicë apo pakicë duke zbatuar kriteret e sigurisë të përcaktuara</a:t>
                      </a:r>
                      <a:endParaRPr sz="1000">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10 000 000 (dhjetë milionë) lekë për tregtuesit me shumicë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r>
                        <a:rPr lang="en" sz="1000">
                          <a:latin typeface="Times New Roman"/>
                          <a:ea typeface="Times New Roman"/>
                          <a:cs typeface="Times New Roman"/>
                          <a:sym typeface="Times New Roman"/>
                        </a:rPr>
                        <a:t>50 000 (pesëdhjetë mijë) lekë për tregtuesit me pakicë</a:t>
                      </a: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mbylljen e veprimtarisë për një periudhë  3 vjeçare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përsëritjeje bllokohet e gjithë sasia e mallit</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Rritja e çmimit të shitjes, së mallrave, produkteve ushqimore, barnave pajisjeve mjekësore shërbimeve, dhe produkteve sezonale, (kur nuk vjen si pasojë e rritjes së çmimit nga importi i tyre), krahasuar me çmimin e tyre në muajt/ vitin paraardheës nga data e hyrjes në fuqi te aktit normativ </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5 000 000 (pesë milionë) lekë për tregtuesit me shumicë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r>
                        <a:rPr lang="en" sz="1000">
                          <a:latin typeface="Times New Roman"/>
                          <a:ea typeface="Times New Roman"/>
                          <a:cs typeface="Times New Roman"/>
                          <a:sym typeface="Times New Roman"/>
                        </a:rPr>
                        <a:t>100 000 (njëqind mijë) lekë për tregtuesit me pakicë</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mbylljen e veprimtarisë për një periudhë  6 mujore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graphicFrame>
        <p:nvGraphicFramePr>
          <p:cNvPr id="118" name="Google Shape;118;p18"/>
          <p:cNvGraphicFramePr/>
          <p:nvPr/>
        </p:nvGraphicFramePr>
        <p:xfrm>
          <a:off x="633488" y="1484275"/>
          <a:ext cx="5429250" cy="2992475"/>
        </p:xfrm>
        <a:graphic>
          <a:graphicData uri="http://schemas.openxmlformats.org/drawingml/2006/table">
            <a:tbl>
              <a:tblPr>
                <a:noFill/>
                <a:tableStyleId>{EBF579F3-55F9-4444-B408-FB4FB1C5459D}</a:tableStyleId>
              </a:tblPr>
              <a:tblGrid>
                <a:gridCol w="1809750"/>
                <a:gridCol w="1809750"/>
                <a:gridCol w="1809750"/>
              </a:tblGrid>
              <a:tr h="645575">
                <a:tc>
                  <a:txBody>
                    <a:bodyPr/>
                    <a:lstStyle/>
                    <a:p>
                      <a:pPr marL="0" lvl="0" indent="0" algn="l" rtl="0">
                        <a:spcBef>
                          <a:spcPts val="0"/>
                        </a:spcBef>
                        <a:spcAft>
                          <a:spcPts val="0"/>
                        </a:spcAft>
                        <a:buNone/>
                      </a:pP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Pezullim/ndalim aktiviteti</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Mosmarrja e masave të përgjithshme, sipas përcaktimeve të bëra në shkronjat “a”, b, c, ç, d, dh, e, f të nenit 6 të këtij ligji </a:t>
                      </a:r>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Nga 500 000 (pesëqind mijë) lekë</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r>
                        <a:rPr lang="en" sz="1000">
                          <a:latin typeface="Times New Roman"/>
                          <a:ea typeface="Times New Roman"/>
                          <a:cs typeface="Times New Roman"/>
                          <a:sym typeface="Times New Roman"/>
                        </a:rPr>
                        <a:t>Deri në 700 000 (shtatëqind mijë)</a:t>
                      </a: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me mbylljen e veprimtarisë </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Refuzimi për vendosjen nën mbikqyrje shëndetësore sipas përcaktimeve të nenit 17 të këtij ligji</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100 000 (njëqind mijë) lekë për personin, objekt i mbikëqyrjes shëndetësore</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r>
                        <a:rPr lang="en" sz="1000">
                          <a:latin typeface="Times New Roman"/>
                          <a:ea typeface="Times New Roman"/>
                          <a:cs typeface="Times New Roman"/>
                          <a:sym typeface="Times New Roman"/>
                        </a:rPr>
                        <a:t>700 000 (shtatëqind mijë) lekë për punëdhënësin e tij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bl>
          </a:graphicData>
        </a:graphic>
      </p:graphicFrame>
      <p:sp>
        <p:nvSpPr>
          <p:cNvPr id="119" name="Google Shape;119;p18"/>
          <p:cNvSpPr txBox="1">
            <a:spLocks noGrp="1"/>
          </p:cNvSpPr>
          <p:nvPr>
            <p:ph type="title"/>
          </p:nvPr>
        </p:nvSpPr>
        <p:spPr>
          <a:xfrm>
            <a:off x="727650" y="4042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Masa ndëshkuese të shtuara dhe/ose të ndryshuara në Ligjin nr. 15/2016 </a:t>
            </a:r>
            <a:endParaRPr sz="2000"/>
          </a:p>
        </p:txBody>
      </p:sp>
      <p:sp>
        <p:nvSpPr>
          <p:cNvPr id="120" name="Google Shape;120;p18"/>
          <p:cNvSpPr txBox="1"/>
          <p:nvPr/>
        </p:nvSpPr>
        <p:spPr>
          <a:xfrm>
            <a:off x="604925" y="4533900"/>
            <a:ext cx="5486400" cy="64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dirty="0">
                <a:latin typeface="Times New Roman"/>
                <a:ea typeface="Times New Roman"/>
                <a:cs typeface="Times New Roman"/>
                <a:sym typeface="Times New Roman"/>
              </a:rPr>
              <a:t>Ligji nr. 15/2016 “ Për parandalimin dhe luftimin e infeksioneve dhe sëmundjeve infektive” </a:t>
            </a:r>
            <a:r>
              <a:rPr lang="en" sz="1000" u="sng">
                <a:solidFill>
                  <a:schemeClr val="hlink"/>
                </a:solidFill>
                <a:latin typeface="Times New Roman"/>
                <a:ea typeface="Times New Roman"/>
                <a:cs typeface="Times New Roman"/>
                <a:sym typeface="Times New Roman"/>
                <a:hlinkClick r:id="rId3"/>
              </a:rPr>
              <a:t>https</a:t>
            </a:r>
            <a:r>
              <a:rPr lang="en" sz="1000" u="sng" smtClean="0">
                <a:solidFill>
                  <a:schemeClr val="hlink"/>
                </a:solidFill>
                <a:latin typeface="Times New Roman"/>
                <a:ea typeface="Times New Roman"/>
                <a:cs typeface="Times New Roman"/>
                <a:sym typeface="Times New Roman"/>
                <a:hlinkClick r:id="rId3"/>
              </a:rPr>
              <a:t>://www.parlament.al/Files/Integrimi/ligj-nr</a:t>
            </a:r>
            <a:r>
              <a:rPr lang="en" sz="1000" u="sng" dirty="0">
                <a:solidFill>
                  <a:schemeClr val="hlink"/>
                </a:solidFill>
                <a:latin typeface="Times New Roman"/>
                <a:ea typeface="Times New Roman"/>
                <a:cs typeface="Times New Roman"/>
                <a:sym typeface="Times New Roman"/>
                <a:hlinkClick r:id="rId3"/>
              </a:rPr>
              <a:t>.-15-dt.-10.3.2016-1.pdf</a:t>
            </a:r>
            <a:r>
              <a:rPr lang="en" sz="1000" dirty="0">
                <a:latin typeface="Times New Roman"/>
                <a:ea typeface="Times New Roman"/>
                <a:cs typeface="Times New Roman"/>
                <a:sym typeface="Times New Roman"/>
              </a:rPr>
              <a:t> </a:t>
            </a:r>
            <a:endParaRPr>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Shërbimet </a:t>
            </a:r>
            <a:endParaRPr/>
          </a:p>
        </p:txBody>
      </p:sp>
      <p:sp>
        <p:nvSpPr>
          <p:cNvPr id="126" name="Google Shape;126;p19"/>
          <p:cNvSpPr txBox="1">
            <a:spLocks noGrp="1"/>
          </p:cNvSpPr>
          <p:nvPr>
            <p:ph type="body" idx="1"/>
          </p:nvPr>
        </p:nvSpPr>
        <p:spPr>
          <a:xfrm>
            <a:off x="727650" y="1383725"/>
            <a:ext cx="7688700" cy="2261100"/>
          </a:xfrm>
          <a:prstGeom prst="rect">
            <a:avLst/>
          </a:prstGeom>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Ambientet që ofrojnë shërbime në lokale nate mbyllen deri në përfundim të gjendjes së epidemisë së shkaktuar nga infeksioni COVID-2019.</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Ambientet e mbyllura të dedikuara për argëtimin e fëmijëve dhe të rinjve, aktivitetet në palestra, qendra sportive, pishina, qendra interneti, qendra kulturore, sociale dhe argëtimi mbyllen deri në përfundim të gjendjes së epidemisë së shkaktuar nga infeksioni COVID-2019.</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Aktivitetet sportive, sociale, kulturore dhe konferenca, publike dhe jopublike, ndalohen deri në përfundim të gjendjes së epidemisë së shkaktuar nga infeksioni COVID-2019.</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Anullohen grumbullimet në vende të mbyllura apo të hapura të tilla si koncerte, tubime dhe dëgjesa publike. </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Mbyllen parqet publike dhe hapësirat e gjelbërta të rrethuara nga zona urbane deri në një urdhër të dytë.</a:t>
            </a:r>
            <a:endParaRPr sz="1400">
              <a:solidFill>
                <a:srgbClr val="000000"/>
              </a:solidFill>
              <a:latin typeface="Times New Roman"/>
              <a:ea typeface="Times New Roman"/>
              <a:cs typeface="Times New Roman"/>
              <a:sym typeface="Times New Roman"/>
            </a:endParaRPr>
          </a:p>
          <a:p>
            <a:pPr marL="0" lvl="0" indent="0" algn="just" rtl="0">
              <a:spcBef>
                <a:spcPts val="600"/>
              </a:spcBef>
              <a:spcAft>
                <a:spcPts val="0"/>
              </a:spcAft>
              <a:buNone/>
            </a:pPr>
            <a:endParaRPr sz="900">
              <a:solidFill>
                <a:srgbClr val="BE6427"/>
              </a:solidFill>
              <a:latin typeface="Times New Roman"/>
              <a:ea typeface="Times New Roman"/>
              <a:cs typeface="Times New Roman"/>
              <a:sym typeface="Times New Roman"/>
            </a:endParaRPr>
          </a:p>
          <a:p>
            <a:pPr marL="0" lvl="0" indent="5219700" algn="l" rtl="0">
              <a:spcBef>
                <a:spcPts val="600"/>
              </a:spcBef>
              <a:spcAft>
                <a:spcPts val="0"/>
              </a:spcAft>
              <a:buNone/>
            </a:pPr>
            <a:endParaRPr sz="900">
              <a:solidFill>
                <a:srgbClr val="BE6427"/>
              </a:solidFill>
              <a:latin typeface="Times New Roman"/>
              <a:ea typeface="Times New Roman"/>
              <a:cs typeface="Times New Roman"/>
              <a:sym typeface="Times New Roman"/>
            </a:endParaRPr>
          </a:p>
          <a:p>
            <a:pPr marL="0" lvl="0" indent="0" algn="l" rtl="0">
              <a:spcBef>
                <a:spcPts val="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0"/>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 Ndëshkuese </a:t>
            </a:r>
            <a:endParaRPr/>
          </a:p>
          <a:p>
            <a:pPr marL="0" lvl="0" indent="0" algn="l" rtl="0">
              <a:spcBef>
                <a:spcPts val="0"/>
              </a:spcBef>
              <a:spcAft>
                <a:spcPts val="0"/>
              </a:spcAft>
              <a:buNone/>
            </a:pPr>
            <a:endParaRPr/>
          </a:p>
        </p:txBody>
      </p:sp>
      <p:graphicFrame>
        <p:nvGraphicFramePr>
          <p:cNvPr id="132" name="Google Shape;132;p20"/>
          <p:cNvGraphicFramePr/>
          <p:nvPr/>
        </p:nvGraphicFramePr>
        <p:xfrm>
          <a:off x="471525" y="1308200"/>
          <a:ext cx="8200950" cy="3602075"/>
        </p:xfrm>
        <a:graphic>
          <a:graphicData uri="http://schemas.openxmlformats.org/drawingml/2006/table">
            <a:tbl>
              <a:tblPr>
                <a:noFill/>
                <a:tableStyleId>{EBF579F3-55F9-4444-B408-FB4FB1C5459D}</a:tableStyleId>
              </a:tblPr>
              <a:tblGrid>
                <a:gridCol w="1809750"/>
                <a:gridCol w="1809750"/>
                <a:gridCol w="1809750"/>
                <a:gridCol w="2771700"/>
              </a:tblGrid>
              <a:tr h="645575">
                <a:tc>
                  <a:txBody>
                    <a:bodyPr/>
                    <a:lstStyle/>
                    <a:p>
                      <a:pPr marL="0" lvl="0" indent="0" algn="l" rtl="0">
                        <a:spcBef>
                          <a:spcPts val="0"/>
                        </a:spcBef>
                        <a:spcAft>
                          <a:spcPts val="0"/>
                        </a:spcAft>
                        <a:buNone/>
                      </a:pPr>
                      <a:r>
                        <a:rPr lang="en" b="1"/>
                        <a:t>Subjektet/ individët</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Pezullim/ndalim aktiviteti</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Të tjera</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Që organizojnë zhvillimin e aktiviteteve jo/publike, si aktivitete sportive, kulturore dhe konferenca, apo grumbullimet masive në vende të mbyllura apo të hapura, si koncerte, tubime dhe dëgjesa publike</a:t>
                      </a:r>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5 000 000 (pesë milionë) lekë për organizatorët</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Ndalim aktiviteti</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Publikë apo privatë, që zhvillojnë aktivitete në ambientet e mbyllura të argëtimit për fëmijë e të rinj, palestrat, qendrat sportive, pishinat, qendrat e internetit, qendra kulturore, që nuk zbatojnë urdhrin për mbylljen e tyre</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1 000 000 (një milionë) lekë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mbylljen e veprimtarisë për një periudhë  6 mujore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1"/>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Tregtia dhe shërbimet </a:t>
            </a:r>
            <a:endParaRPr/>
          </a:p>
        </p:txBody>
      </p:sp>
      <p:sp>
        <p:nvSpPr>
          <p:cNvPr id="138" name="Google Shape;138;p21"/>
          <p:cNvSpPr txBox="1">
            <a:spLocks noGrp="1"/>
          </p:cNvSpPr>
          <p:nvPr>
            <p:ph type="body" idx="1"/>
          </p:nvPr>
        </p:nvSpPr>
        <p:spPr>
          <a:xfrm>
            <a:off x="727650" y="984000"/>
            <a:ext cx="7688700" cy="2261100"/>
          </a:xfrm>
          <a:prstGeom prst="rect">
            <a:avLst/>
          </a:prstGeom>
        </p:spPr>
        <p:txBody>
          <a:bodyPr spcFirstLastPara="1" wrap="square" lIns="91425" tIns="91425" rIns="91425" bIns="91425" anchor="t" anchorCtr="0">
            <a:noAutofit/>
          </a:bodyPr>
          <a:lstStyle/>
          <a:p>
            <a:pPr marL="457200" lvl="0" indent="-317500" algn="just" rtl="0">
              <a:lnSpc>
                <a:spcPct val="150000"/>
              </a:lnSpc>
              <a:spcBef>
                <a:spcPts val="26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Baret, restorantet, fast food-et, lokalet që ofrojnë shërbim për klientët në të gjithë vendin mbyllen deri në përfundim të gjendjes së epidemisë së shkaktuar nga infeksioni COVID-2019. Përjashtim bën vetëm shërbimi në banesë (delivery) i cili kryhet duke respektuar rregullat higjenike të miratuara.</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Përdorimi i shërbimeve të bareve dhe restoranteve në strukturat akomoduese vetëm për individët e akomoduar në strukturat akomoduese përkatëse (ndalohet për individët që nuk janë klientë të strukturave akomoduese deri në përfundim të gjendjes së epidemisë së shkaktuar nga infeksioni COVID-2019).</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Organet e shërbimit postar duhet të garantojnë vazhdimësinë e shërbimit, dhe të hartojnë një plan masash për të kufizuar kontaktet e punonjësve me publikun dhe për të shmangur grumbullimin e publikut në sportele apo ambiente të tjera të brendshme.</a:t>
            </a:r>
            <a:endParaRPr sz="1400">
              <a:solidFill>
                <a:srgbClr val="000000"/>
              </a:solidFill>
              <a:latin typeface="Times New Roman"/>
              <a:ea typeface="Times New Roman"/>
              <a:cs typeface="Times New Roman"/>
              <a:sym typeface="Times New Roman"/>
            </a:endParaRPr>
          </a:p>
          <a:p>
            <a:pPr marL="0" lvl="0" indent="0" algn="l" rtl="0">
              <a:spcBef>
                <a:spcPts val="2600"/>
              </a:spcBef>
              <a:spcAft>
                <a:spcPts val="0"/>
              </a:spcAft>
              <a:buNone/>
            </a:pPr>
            <a:endParaRPr sz="2600" b="1">
              <a:solidFill>
                <a:srgbClr val="1A1A1A"/>
              </a:solidFill>
              <a:latin typeface="Arial"/>
              <a:ea typeface="Arial"/>
              <a:cs typeface="Arial"/>
              <a:sym typeface="Arial"/>
            </a:endParaRPr>
          </a:p>
          <a:p>
            <a:pPr marL="0" lvl="0" indent="0" algn="l" rtl="0">
              <a:spcBef>
                <a:spcPts val="2600"/>
              </a:spcBef>
              <a:spcAft>
                <a:spcPts val="16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2"/>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 Ndëshkuese </a:t>
            </a:r>
            <a:endParaRPr/>
          </a:p>
          <a:p>
            <a:pPr marL="0" lvl="0" indent="0" algn="l" rtl="0">
              <a:spcBef>
                <a:spcPts val="0"/>
              </a:spcBef>
              <a:spcAft>
                <a:spcPts val="0"/>
              </a:spcAft>
              <a:buNone/>
            </a:pPr>
            <a:endParaRPr/>
          </a:p>
        </p:txBody>
      </p:sp>
      <p:graphicFrame>
        <p:nvGraphicFramePr>
          <p:cNvPr id="144" name="Google Shape;144;p22"/>
          <p:cNvGraphicFramePr/>
          <p:nvPr/>
        </p:nvGraphicFramePr>
        <p:xfrm>
          <a:off x="533400" y="1580650"/>
          <a:ext cx="8258700" cy="3083900"/>
        </p:xfrm>
        <a:graphic>
          <a:graphicData uri="http://schemas.openxmlformats.org/drawingml/2006/table">
            <a:tbl>
              <a:tblPr>
                <a:noFill/>
                <a:tableStyleId>{EBF579F3-55F9-4444-B408-FB4FB1C5459D}</a:tableStyleId>
              </a:tblPr>
              <a:tblGrid>
                <a:gridCol w="2563975"/>
                <a:gridCol w="2563975"/>
                <a:gridCol w="3130750"/>
              </a:tblGrid>
              <a:tr h="748125">
                <a:tc>
                  <a:txBody>
                    <a:bodyPr/>
                    <a:lstStyle/>
                    <a:p>
                      <a:pPr marL="0" lvl="0" indent="0" algn="l" rtl="0">
                        <a:spcBef>
                          <a:spcPts val="0"/>
                        </a:spcBef>
                        <a:spcAft>
                          <a:spcPts val="0"/>
                        </a:spcAft>
                        <a:buNone/>
                      </a:pP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Pezullim/ndalim aktiviteti</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1064250">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Subjektet/ individët që nuk zbatojnë urdhrat për mbylljen e bareve, lokaleve, restoranteve dhe klubeve </a:t>
                      </a:r>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1 000 000 (një milionë) lekë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mbylljen e veprimtarisë për një periudhë  6 mujore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127152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Shërbimet postare që nuk zbatojnë detyrimin për garantimin e vazhdimësisë së shërbimit, dhe marrjen e masave për të kufizuar kontaktet e punonjësve me publikun dhe shmangien e grumbullimit nëpër sportele apo ambiente të tjera të brendshme </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1 000 000 (një milionë) lekë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mbylljen e veprimtarisë për një periudhë  6 mujore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a:spLocks noGrp="1"/>
          </p:cNvSpPr>
          <p:nvPr>
            <p:ph type="title"/>
          </p:nvPr>
        </p:nvSpPr>
        <p:spPr>
          <a:xfrm>
            <a:off x="727650" y="6274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Tregtia </a:t>
            </a:r>
            <a:r>
              <a:rPr lang="en" sz="2000" b="0"/>
              <a:t>(Pika 1)</a:t>
            </a:r>
            <a:endParaRPr sz="2000" b="0"/>
          </a:p>
        </p:txBody>
      </p:sp>
      <p:sp>
        <p:nvSpPr>
          <p:cNvPr id="150" name="Google Shape;150;p23"/>
          <p:cNvSpPr txBox="1">
            <a:spLocks noGrp="1"/>
          </p:cNvSpPr>
          <p:nvPr>
            <p:ph type="body" idx="1"/>
          </p:nvPr>
        </p:nvSpPr>
        <p:spPr>
          <a:xfrm>
            <a:off x="727650" y="1613175"/>
            <a:ext cx="7688700" cy="2261100"/>
          </a:xfrm>
          <a:prstGeom prst="rect">
            <a:avLst/>
          </a:prstGeom>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Të gjitha subjektet që tregtojnë produkte ushqimore dhe produkte të tjera, me shumicë, të domosdoshme për përballimin e situatës së epidemisë, janë të detyruar të marrin masa për mbajtjen e rezervave që tregtojnë për një periudhë 3-mujore ose në përputhje me jetëgjatësinë e produktit, me qëllim përballimin e situatës së shkaktuar nga infeksioni COVID-19. </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Mallrat e blerë, me qëllim përballimin e situatës, në rast kur me përfundimin e situatës së epidemisë nuk janë shitur në tregun e lirë, me kërkesë të subjektit, mund t’i shiten Drejtorisë së Përgjithshme të Rezervave Materiale të Shtetit, sipas faturës me të cilën këto mallra janë blerë.</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Rregullat dhe procedurat për blerjen e këtyre mallrave nga Drejtoria e Përgjithshme të Rezervave Materiale të Shtetit përcaktohen me vendim të Këshillit të Ministrave. </a:t>
            </a:r>
            <a:endParaRPr sz="1400">
              <a:solidFill>
                <a:srgbClr val="000000"/>
              </a:solidFill>
              <a:latin typeface="Times New Roman"/>
              <a:ea typeface="Times New Roman"/>
              <a:cs typeface="Times New Roman"/>
              <a:sym typeface="Times New Roman"/>
            </a:endParaRPr>
          </a:p>
          <a:p>
            <a:pPr marL="0" lvl="0" indent="0" algn="l" rtl="0">
              <a:spcBef>
                <a:spcPts val="900"/>
              </a:spcBef>
              <a:spcAft>
                <a:spcPts val="16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5"/>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Tregtia dhe shërbimet</a:t>
            </a:r>
            <a:endParaRPr/>
          </a:p>
        </p:txBody>
      </p:sp>
      <p:sp>
        <p:nvSpPr>
          <p:cNvPr id="163" name="Google Shape;163;p25"/>
          <p:cNvSpPr txBox="1">
            <a:spLocks noGrp="1"/>
          </p:cNvSpPr>
          <p:nvPr>
            <p:ph type="body" idx="1"/>
          </p:nvPr>
        </p:nvSpPr>
        <p:spPr>
          <a:xfrm>
            <a:off x="727650" y="1334814"/>
            <a:ext cx="7688700" cy="3121572"/>
          </a:xfrm>
          <a:prstGeom prst="rect">
            <a:avLst/>
          </a:prstGeom>
        </p:spPr>
        <p:txBody>
          <a:bodyPr spcFirstLastPara="1" wrap="square" lIns="91425" tIns="91425" rIns="91425" bIns="91425" anchor="t" anchorCtr="0">
            <a:noAutofit/>
          </a:bodyPr>
          <a:lstStyle/>
          <a:p>
            <a:pPr lvl="0" indent="-317500" algn="just">
              <a:lnSpc>
                <a:spcPct val="150000"/>
              </a:lnSpc>
              <a:spcBef>
                <a:spcPts val="2600"/>
              </a:spcBef>
              <a:buClr>
                <a:srgbClr val="000000"/>
              </a:buClr>
              <a:buSzPts val="1400"/>
              <a:buFont typeface="Times New Roman"/>
              <a:buChar char="●"/>
            </a:pPr>
            <a:r>
              <a:rPr lang="en" sz="1400" dirty="0" smtClean="0">
                <a:solidFill>
                  <a:srgbClr val="000000"/>
                </a:solidFill>
                <a:latin typeface="Times New Roman"/>
                <a:ea typeface="Times New Roman"/>
                <a:cs typeface="Times New Roman"/>
                <a:sym typeface="Times New Roman"/>
              </a:rPr>
              <a:t>Nga data 23.3.2020, pikat e shitjes së produkteve ushqimore, me pakicë dhe shumicë, pikat e tregtisë së barnave, produkeve mjekësore dhe institucionet financiare janë lejuar </a:t>
            </a:r>
            <a:r>
              <a:rPr lang="en" sz="1400" dirty="0">
                <a:solidFill>
                  <a:srgbClr val="000000"/>
                </a:solidFill>
                <a:latin typeface="Times New Roman"/>
                <a:ea typeface="Times New Roman"/>
                <a:cs typeface="Times New Roman"/>
                <a:sym typeface="Times New Roman"/>
              </a:rPr>
              <a:t>të kryejnë aktivitetin e tyre vetëm në fashën orare 05:00 – </a:t>
            </a:r>
            <a:r>
              <a:rPr lang="en" sz="1400" dirty="0" smtClean="0">
                <a:solidFill>
                  <a:srgbClr val="000000"/>
                </a:solidFill>
                <a:latin typeface="Times New Roman"/>
                <a:ea typeface="Times New Roman"/>
                <a:cs typeface="Times New Roman"/>
                <a:sym typeface="Times New Roman"/>
              </a:rPr>
              <a:t>13:00. Duke filluar nga data 13.4.2020, ndryshohet fasha orare nga 05:00 deri në 17:30.</a:t>
            </a:r>
          </a:p>
          <a:p>
            <a:pPr lvl="0" indent="-317500" algn="just">
              <a:lnSpc>
                <a:spcPct val="150000"/>
              </a:lnSpc>
              <a:spcBef>
                <a:spcPts val="2600"/>
              </a:spcBef>
              <a:buClr>
                <a:srgbClr val="000000"/>
              </a:buClr>
              <a:buSzPts val="1400"/>
              <a:buFont typeface="Times New Roman"/>
              <a:buChar char="●"/>
            </a:pPr>
            <a:r>
              <a:rPr lang="en" sz="1400" dirty="0" smtClean="0">
                <a:solidFill>
                  <a:srgbClr val="000000"/>
                </a:solidFill>
                <a:latin typeface="Times New Roman"/>
                <a:ea typeface="Times New Roman"/>
                <a:cs typeface="Times New Roman"/>
                <a:sym typeface="Times New Roman"/>
              </a:rPr>
              <a:t>Punonjësit </a:t>
            </a:r>
            <a:r>
              <a:rPr lang="en" sz="1400" dirty="0">
                <a:solidFill>
                  <a:srgbClr val="000000"/>
                </a:solidFill>
                <a:latin typeface="Times New Roman"/>
                <a:ea typeface="Times New Roman"/>
                <a:cs typeface="Times New Roman"/>
                <a:sym typeface="Times New Roman"/>
              </a:rPr>
              <a:t>e institucioneve financiare, të linjave prodhuese e ushqimore dhe të gjitha aktivitetet e lejuara sipas tabelës bashkëlidhur të këtij urdhri do të lejohen të qarkullojnë vetëm për itinerarin shtëpi-punë. </a:t>
            </a:r>
            <a:endParaRPr sz="1400">
              <a:solidFill>
                <a:srgbClr val="000000"/>
              </a:solidFill>
              <a:latin typeface="Times New Roman"/>
              <a:ea typeface="Times New Roman"/>
              <a:cs typeface="Times New Roman"/>
              <a:sym typeface="Times New Roman"/>
            </a:endParaRPr>
          </a:p>
          <a:p>
            <a:pPr marL="0" lvl="0" indent="0" algn="l" rtl="0">
              <a:spcBef>
                <a:spcPts val="3500"/>
              </a:spcBef>
              <a:spcAft>
                <a:spcPts val="16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6"/>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KUFIZIMI I LËVIZJEVE</a:t>
            </a:r>
            <a:endParaRPr/>
          </a:p>
        </p:txBody>
      </p:sp>
      <p:sp>
        <p:nvSpPr>
          <p:cNvPr id="169" name="Google Shape;169;p26"/>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457200" lvl="0" indent="-381000" algn="l" rtl="0">
              <a:lnSpc>
                <a:spcPct val="150000"/>
              </a:lnSpc>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Udhëtimi ndërkombëtar</a:t>
            </a:r>
            <a:endParaRPr sz="2400">
              <a:solidFill>
                <a:srgbClr val="000000"/>
              </a:solidFill>
              <a:latin typeface="Times New Roman"/>
              <a:ea typeface="Times New Roman"/>
              <a:cs typeface="Times New Roman"/>
              <a:sym typeface="Times New Roman"/>
            </a:endParaRPr>
          </a:p>
          <a:p>
            <a:pPr marL="457200" lvl="0" indent="-381000" algn="l" rtl="0">
              <a:lnSpc>
                <a:spcPct val="150000"/>
              </a:lnSpc>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Udhëtimi ndërqytetas</a:t>
            </a:r>
            <a:endParaRPr sz="2400">
              <a:solidFill>
                <a:srgbClr val="000000"/>
              </a:solidFill>
              <a:latin typeface="Times New Roman"/>
              <a:ea typeface="Times New Roman"/>
              <a:cs typeface="Times New Roman"/>
              <a:sym typeface="Times New Roman"/>
            </a:endParaRPr>
          </a:p>
          <a:p>
            <a:pPr marL="457200" lvl="0" indent="-381000" algn="l" rtl="0">
              <a:lnSpc>
                <a:spcPct val="150000"/>
              </a:lnSpc>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Udhëtimi brenda qyteteve</a:t>
            </a:r>
            <a:endParaRPr sz="2400">
              <a:solidFill>
                <a:srgbClr val="000000"/>
              </a:solidFill>
              <a:latin typeface="Times New Roman"/>
              <a:ea typeface="Times New Roman"/>
              <a:cs typeface="Times New Roman"/>
              <a:sym typeface="Times New Roman"/>
            </a:endParaRPr>
          </a:p>
          <a:p>
            <a:pPr marL="457200" lvl="0" indent="-381000" algn="l" rtl="0">
              <a:lnSpc>
                <a:spcPct val="150000"/>
              </a:lnSpc>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Lëvizja e këmbësorëve</a:t>
            </a:r>
            <a:endParaRPr sz="2400">
              <a:solidFill>
                <a:srgbClr val="000000"/>
              </a:solidFill>
              <a:latin typeface="Times New Roman"/>
              <a:ea typeface="Times New Roman"/>
              <a:cs typeface="Times New Roman"/>
              <a:sym typeface="Times New Roman"/>
            </a:endParaRPr>
          </a:p>
          <a:p>
            <a:pPr marL="0" lvl="0" indent="0" algn="l" rtl="0">
              <a:lnSpc>
                <a:spcPct val="150000"/>
              </a:lnSpc>
              <a:spcBef>
                <a:spcPts val="1600"/>
              </a:spcBef>
              <a:spcAft>
                <a:spcPts val="1600"/>
              </a:spcAft>
              <a:buNone/>
            </a:pPr>
            <a:endParaRPr sz="2400">
              <a:solidFill>
                <a:srgbClr val="000000"/>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7"/>
          <p:cNvSpPr txBox="1">
            <a:spLocks noGrp="1"/>
          </p:cNvSpPr>
          <p:nvPr>
            <p:ph type="title"/>
          </p:nvPr>
        </p:nvSpPr>
        <p:spPr>
          <a:xfrm>
            <a:off x="793726" y="3616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Udhëtimi ndërkombëtar</a:t>
            </a:r>
            <a:endParaRPr/>
          </a:p>
        </p:txBody>
      </p:sp>
      <p:sp>
        <p:nvSpPr>
          <p:cNvPr id="175" name="Google Shape;175;p27"/>
          <p:cNvSpPr txBox="1">
            <a:spLocks noGrp="1"/>
          </p:cNvSpPr>
          <p:nvPr>
            <p:ph type="body" idx="1"/>
          </p:nvPr>
        </p:nvSpPr>
        <p:spPr>
          <a:xfrm>
            <a:off x="395074" y="1422838"/>
            <a:ext cx="8606100" cy="3720662"/>
          </a:xfrm>
          <a:prstGeom prst="rect">
            <a:avLst/>
          </a:prstGeom>
          <a:ln w="952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457200" lvl="0" indent="-317500" algn="just" rtl="0">
              <a:lnSpc>
                <a:spcPct val="100000"/>
              </a:lnSpc>
              <a:spcBef>
                <a:spcPts val="600"/>
              </a:spcBef>
              <a:spcAft>
                <a:spcPts val="600"/>
              </a:spcAft>
              <a:buClr>
                <a:srgbClr val="000000"/>
              </a:buClr>
              <a:buSzPts val="1400"/>
              <a:buFont typeface="Times New Roman"/>
              <a:buChar char="●"/>
            </a:pPr>
            <a:r>
              <a:rPr lang="en" dirty="0">
                <a:solidFill>
                  <a:schemeClr val="bg2"/>
                </a:solidFill>
                <a:latin typeface="Times New Roman" pitchFamily="18" charset="0"/>
                <a:ea typeface="Times New Roman"/>
                <a:cs typeface="Times New Roman" pitchFamily="18" charset="0"/>
                <a:sym typeface="Times New Roman"/>
              </a:rPr>
              <a:t>Nga data 15.03.2020, ora 23:59, të gjithë kufinjë tokësorë për udhëtimin e njerëzve me Greqinë, Malin e Zi, Kosovën dhe Maqedoninë e Veriut janë të mbyllur për një kohë të pacaktuar. Përjashtohet transporti i mallrave, produkteve ushqimore dhe pajisjeve mjekësore. </a:t>
            </a:r>
            <a:endParaRPr>
              <a:solidFill>
                <a:schemeClr val="bg2"/>
              </a:solidFill>
              <a:latin typeface="Times New Roman" pitchFamily="18" charset="0"/>
              <a:ea typeface="Times New Roman"/>
              <a:cs typeface="Times New Roman" pitchFamily="18" charset="0"/>
              <a:sym typeface="Times New Roman"/>
            </a:endParaRPr>
          </a:p>
          <a:p>
            <a:pPr marL="457200" lvl="0" indent="-317500" algn="just" rtl="0">
              <a:lnSpc>
                <a:spcPct val="100000"/>
              </a:lnSpc>
              <a:spcBef>
                <a:spcPts val="600"/>
              </a:spcBef>
              <a:spcAft>
                <a:spcPts val="600"/>
              </a:spcAft>
              <a:buClr>
                <a:srgbClr val="000000"/>
              </a:buClr>
              <a:buSzPts val="1400"/>
              <a:buFont typeface="Times New Roman"/>
              <a:buChar char="●"/>
            </a:pPr>
            <a:r>
              <a:rPr lang="en" dirty="0">
                <a:solidFill>
                  <a:schemeClr val="bg2"/>
                </a:solidFill>
                <a:latin typeface="Times New Roman" pitchFamily="18" charset="0"/>
                <a:ea typeface="Times New Roman"/>
                <a:cs typeface="Times New Roman" pitchFamily="18" charset="0"/>
                <a:sym typeface="Times New Roman"/>
              </a:rPr>
              <a:t>Fluturimet drejt dhe nga Italia, Greqia, Britania e Madhe, janë të mbyllura pa afat. Kufinjtë detarë me Italinë dhe Greqinë janë të mbyllur. </a:t>
            </a:r>
            <a:endParaRPr>
              <a:solidFill>
                <a:schemeClr val="bg2"/>
              </a:solidFill>
              <a:latin typeface="Times New Roman" pitchFamily="18" charset="0"/>
              <a:ea typeface="Times New Roman"/>
              <a:cs typeface="Times New Roman" pitchFamily="18" charset="0"/>
              <a:sym typeface="Times New Roman"/>
            </a:endParaRPr>
          </a:p>
          <a:p>
            <a:pPr marL="457200" lvl="0" indent="-317500" algn="just" rtl="0">
              <a:lnSpc>
                <a:spcPct val="100000"/>
              </a:lnSpc>
              <a:spcBef>
                <a:spcPts val="600"/>
              </a:spcBef>
              <a:spcAft>
                <a:spcPts val="600"/>
              </a:spcAft>
              <a:buClr>
                <a:srgbClr val="000000"/>
              </a:buClr>
              <a:buSzPts val="1400"/>
              <a:buFont typeface="Times New Roman"/>
              <a:buChar char="●"/>
            </a:pPr>
            <a:r>
              <a:rPr lang="en" dirty="0">
                <a:solidFill>
                  <a:schemeClr val="bg2"/>
                </a:solidFill>
                <a:latin typeface="Times New Roman" pitchFamily="18" charset="0"/>
                <a:ea typeface="Times New Roman"/>
                <a:cs typeface="Times New Roman" pitchFamily="18" charset="0"/>
                <a:sym typeface="Times New Roman"/>
              </a:rPr>
              <a:t>Fluturimet drejt destinacioneve të tjera funksionojnë sipas orareve normale. Për të udhëtuar drejt aeroportit të Rinasit, qytetarët duhet të telefojnë paraprakisht në numrat 112 dhe 129 për të marrë lejen e udhëtimit me mjetin përkatës. </a:t>
            </a:r>
            <a:endParaRPr>
              <a:solidFill>
                <a:schemeClr val="bg2"/>
              </a:solidFill>
              <a:latin typeface="Times New Roman" pitchFamily="18" charset="0"/>
              <a:ea typeface="Times New Roman"/>
              <a:cs typeface="Times New Roman" pitchFamily="18" charset="0"/>
              <a:sym typeface="Times New Roman"/>
            </a:endParaRPr>
          </a:p>
          <a:p>
            <a:pPr marL="457200" lvl="0" indent="-317500" algn="just" rtl="0">
              <a:lnSpc>
                <a:spcPct val="100000"/>
              </a:lnSpc>
              <a:spcBef>
                <a:spcPts val="600"/>
              </a:spcBef>
              <a:spcAft>
                <a:spcPts val="600"/>
              </a:spcAft>
              <a:buClr>
                <a:srgbClr val="000000"/>
              </a:buClr>
              <a:buSzPts val="1400"/>
              <a:buFont typeface="Times New Roman"/>
              <a:buChar char="●"/>
            </a:pPr>
            <a:r>
              <a:rPr lang="en" dirty="0" smtClean="0">
                <a:solidFill>
                  <a:schemeClr val="bg2"/>
                </a:solidFill>
                <a:latin typeface="Times New Roman" pitchFamily="18" charset="0"/>
                <a:ea typeface="Times New Roman"/>
                <a:cs typeface="Times New Roman" pitchFamily="18" charset="0"/>
                <a:sym typeface="Times New Roman"/>
              </a:rPr>
              <a:t>Shtetasit që vijnë nga zonat e izoluara të Italisë, duhet të vetëkarantinohen për 14 ditë në banesën e tyre për të parandaluar përhapjen e virusit.  </a:t>
            </a:r>
          </a:p>
          <a:p>
            <a:pPr lvl="0" algn="just">
              <a:spcBef>
                <a:spcPts val="600"/>
              </a:spcBef>
              <a:spcAft>
                <a:spcPts val="600"/>
              </a:spcAft>
            </a:pPr>
            <a:r>
              <a:rPr lang="en-US" dirty="0" err="1" smtClean="0">
                <a:solidFill>
                  <a:schemeClr val="bg2"/>
                </a:solidFill>
                <a:latin typeface="Times New Roman" pitchFamily="18" charset="0"/>
                <a:cs typeface="Times New Roman" pitchFamily="18" charset="0"/>
              </a:rPr>
              <a:t>Shtetasit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shqiptarë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cilët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paraqiten</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pikat</a:t>
            </a:r>
            <a:r>
              <a:rPr lang="en-US" dirty="0" smtClean="0">
                <a:solidFill>
                  <a:schemeClr val="bg2"/>
                </a:solidFill>
                <a:latin typeface="Times New Roman" pitchFamily="18" charset="0"/>
                <a:cs typeface="Times New Roman" pitchFamily="18" charset="0"/>
              </a:rPr>
              <a:t> e </a:t>
            </a:r>
            <a:r>
              <a:rPr lang="en-US" dirty="0" err="1" smtClean="0">
                <a:solidFill>
                  <a:schemeClr val="bg2"/>
                </a:solidFill>
                <a:latin typeface="Times New Roman" pitchFamily="18" charset="0"/>
                <a:cs typeface="Times New Roman" pitchFamily="18" charset="0"/>
              </a:rPr>
              <a:t>kalimit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kufitar</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tokësor</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që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nuk</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janë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rezident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vende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tjera</a:t>
            </a:r>
            <a:r>
              <a:rPr lang="en-US" dirty="0" smtClean="0">
                <a:solidFill>
                  <a:schemeClr val="bg2"/>
                </a:solidFill>
                <a:latin typeface="Times New Roman" pitchFamily="18" charset="0"/>
                <a:cs typeface="Times New Roman" pitchFamily="18" charset="0"/>
              </a:rPr>
              <a:t>, do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vetëkarantinohen</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për</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një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periudhë</a:t>
            </a:r>
            <a:r>
              <a:rPr lang="en-US" dirty="0" smtClean="0">
                <a:solidFill>
                  <a:schemeClr val="bg2"/>
                </a:solidFill>
                <a:latin typeface="Times New Roman" pitchFamily="18" charset="0"/>
                <a:cs typeface="Times New Roman" pitchFamily="18" charset="0"/>
              </a:rPr>
              <a:t> 14-ditore, </a:t>
            </a:r>
            <a:r>
              <a:rPr lang="en-US" dirty="0" err="1" smtClean="0">
                <a:solidFill>
                  <a:schemeClr val="bg2"/>
                </a:solidFill>
                <a:latin typeface="Times New Roman" pitchFamily="18" charset="0"/>
                <a:cs typeface="Times New Roman" pitchFamily="18" charset="0"/>
              </a:rPr>
              <a:t>nën</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masa</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rrepta</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sigurie</a:t>
            </a:r>
            <a:r>
              <a:rPr lang="en-US" dirty="0" smtClean="0">
                <a:solidFill>
                  <a:schemeClr val="bg2"/>
                </a:solidFill>
                <a:latin typeface="Times New Roman" pitchFamily="18" charset="0"/>
                <a:cs typeface="Times New Roman" pitchFamily="18" charset="0"/>
              </a:rPr>
              <a:t> , me </a:t>
            </a:r>
            <a:r>
              <a:rPr lang="en-US" dirty="0" err="1" smtClean="0">
                <a:solidFill>
                  <a:schemeClr val="bg2"/>
                </a:solidFill>
                <a:latin typeface="Times New Roman" pitchFamily="18" charset="0"/>
                <a:cs typeface="Times New Roman" pitchFamily="18" charset="0"/>
              </a:rPr>
              <a:t>shpenzimet</a:t>
            </a:r>
            <a:r>
              <a:rPr lang="en-US" dirty="0" smtClean="0">
                <a:solidFill>
                  <a:schemeClr val="bg2"/>
                </a:solidFill>
                <a:latin typeface="Times New Roman" pitchFamily="18" charset="0"/>
                <a:cs typeface="Times New Roman" pitchFamily="18" charset="0"/>
              </a:rPr>
              <a:t> e </a:t>
            </a:r>
            <a:r>
              <a:rPr lang="en-US" dirty="0" err="1" smtClean="0">
                <a:solidFill>
                  <a:schemeClr val="bg2"/>
                </a:solidFill>
                <a:latin typeface="Times New Roman" pitchFamily="18" charset="0"/>
                <a:cs typeface="Times New Roman" pitchFamily="18" charset="0"/>
              </a:rPr>
              <a:t>tyre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struktura</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akomoduese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pranë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pikave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kufitare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përcaktuara</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nga</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Ministria</a:t>
            </a:r>
            <a:r>
              <a:rPr lang="en-US" dirty="0" smtClean="0">
                <a:solidFill>
                  <a:schemeClr val="bg2"/>
                </a:solidFill>
                <a:latin typeface="Times New Roman" pitchFamily="18" charset="0"/>
                <a:cs typeface="Times New Roman" pitchFamily="18" charset="0"/>
              </a:rPr>
              <a:t> e </a:t>
            </a:r>
            <a:r>
              <a:rPr lang="en-US" dirty="0" err="1" smtClean="0">
                <a:solidFill>
                  <a:schemeClr val="bg2"/>
                </a:solidFill>
                <a:latin typeface="Times New Roman" pitchFamily="18" charset="0"/>
                <a:cs typeface="Times New Roman" pitchFamily="18" charset="0"/>
              </a:rPr>
              <a:t>Brendshme</a:t>
            </a:r>
            <a:r>
              <a:rPr lang="en-US" dirty="0" smtClean="0">
                <a:solidFill>
                  <a:schemeClr val="bg2"/>
                </a:solidFill>
                <a:latin typeface="Times New Roman" pitchFamily="18" charset="0"/>
                <a:cs typeface="Times New Roman" pitchFamily="18" charset="0"/>
              </a:rPr>
              <a:t>.</a:t>
            </a:r>
          </a:p>
          <a:p>
            <a:pPr lvl="0" algn="just">
              <a:spcBef>
                <a:spcPts val="600"/>
              </a:spcBef>
              <a:spcAft>
                <a:spcPts val="600"/>
              </a:spcAft>
            </a:pPr>
            <a:r>
              <a:rPr lang="en-US" dirty="0" err="1" smtClean="0">
                <a:solidFill>
                  <a:schemeClr val="bg2"/>
                </a:solidFill>
                <a:latin typeface="Times New Roman" pitchFamily="18" charset="0"/>
                <a:cs typeface="Times New Roman" pitchFamily="18" charset="0"/>
              </a:rPr>
              <a:t>Shtetasit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rezidentë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vende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tjera</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nuk</a:t>
            </a:r>
            <a:r>
              <a:rPr lang="en-US" dirty="0" smtClean="0">
                <a:solidFill>
                  <a:schemeClr val="bg2"/>
                </a:solidFill>
                <a:latin typeface="Times New Roman" pitchFamily="18" charset="0"/>
                <a:cs typeface="Times New Roman" pitchFamily="18" charset="0"/>
              </a:rPr>
              <a:t> do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lejohen</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hyjnë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territorin</a:t>
            </a:r>
            <a:r>
              <a:rPr lang="en-US" dirty="0" smtClean="0">
                <a:solidFill>
                  <a:schemeClr val="bg2"/>
                </a:solidFill>
                <a:latin typeface="Times New Roman" pitchFamily="18" charset="0"/>
                <a:cs typeface="Times New Roman" pitchFamily="18" charset="0"/>
              </a:rPr>
              <a:t> e </a:t>
            </a:r>
            <a:r>
              <a:rPr lang="en-US" dirty="0" err="1" smtClean="0">
                <a:solidFill>
                  <a:schemeClr val="bg2"/>
                </a:solidFill>
                <a:latin typeface="Times New Roman" pitchFamily="18" charset="0"/>
                <a:cs typeface="Times New Roman" pitchFamily="18" charset="0"/>
              </a:rPr>
              <a:t>Republikës</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Shqipërisë</a:t>
            </a:r>
            <a:r>
              <a:rPr lang="en-US" dirty="0" smtClean="0">
                <a:solidFill>
                  <a:schemeClr val="bg2"/>
                </a:solidFill>
                <a:latin typeface="Times New Roman" pitchFamily="18" charset="0"/>
                <a:cs typeface="Times New Roman" pitchFamily="18" charset="0"/>
              </a:rPr>
              <a:t>.</a:t>
            </a:r>
          </a:p>
          <a:p>
            <a:pPr marL="457200" lvl="0" indent="-317500" algn="just" rtl="0">
              <a:lnSpc>
                <a:spcPct val="150000"/>
              </a:lnSpc>
              <a:spcBef>
                <a:spcPts val="600"/>
              </a:spcBef>
              <a:spcAft>
                <a:spcPts val="600"/>
              </a:spcAft>
              <a:buClr>
                <a:srgbClr val="000000"/>
              </a:buClr>
              <a:buSzPts val="1400"/>
              <a:buFont typeface="Times New Roman"/>
              <a:buChar char="●"/>
            </a:pPr>
            <a:endParaRPr lang="en" dirty="0" smtClean="0">
              <a:solidFill>
                <a:schemeClr val="bg2"/>
              </a:solidFill>
              <a:latin typeface="Times New Roman" pitchFamily="18" charset="0"/>
              <a:ea typeface="Times New Roman"/>
              <a:cs typeface="Times New Roman" pitchFamily="18" charset="0"/>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endParaRPr lang="en-US" sz="1400" dirty="0" smtClean="0">
              <a:solidFill>
                <a:srgbClr val="000000"/>
              </a:solidFill>
              <a:latin typeface="Times New Roman"/>
              <a:ea typeface="Times New Roman"/>
              <a:cs typeface="Times New Roman"/>
              <a:sym typeface="Times New Roman"/>
            </a:endParaRPr>
          </a:p>
          <a:p>
            <a:pPr marL="457200" lvl="0" indent="0" algn="l" rtl="0">
              <a:lnSpc>
                <a:spcPct val="150000"/>
              </a:lnSpc>
              <a:spcBef>
                <a:spcPts val="16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8"/>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Udhëtimi ndërkombëtar</a:t>
            </a:r>
            <a:endParaRPr/>
          </a:p>
        </p:txBody>
      </p:sp>
      <p:sp>
        <p:nvSpPr>
          <p:cNvPr id="181" name="Google Shape;181;p28"/>
          <p:cNvSpPr txBox="1">
            <a:spLocks noGrp="1"/>
          </p:cNvSpPr>
          <p:nvPr>
            <p:ph type="body" idx="1"/>
          </p:nvPr>
        </p:nvSpPr>
        <p:spPr>
          <a:xfrm>
            <a:off x="29250" y="1758950"/>
            <a:ext cx="9085500" cy="2976600"/>
          </a:xfrm>
          <a:prstGeom prst="rect">
            <a:avLst/>
          </a:prstGeom>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Transporti tokësor dhe detar i mallrave vazhdon normalisht. </a:t>
            </a:r>
            <a:br>
              <a:rPr lang="en" sz="1400">
                <a:solidFill>
                  <a:srgbClr val="000000"/>
                </a:solidFill>
                <a:latin typeface="Times New Roman"/>
                <a:ea typeface="Times New Roman"/>
                <a:cs typeface="Times New Roman"/>
                <a:sym typeface="Times New Roman"/>
              </a:rPr>
            </a:b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Kompanitë të cilat kryejnë transport ndërkombëtar mallrash të dorëzojnë listën e drejtuesve të automjeteve të cilët kryejnë transport ndërkombëtar në adresën e emailit </a:t>
            </a:r>
            <a:r>
              <a:rPr lang="en" sz="1400" u="sng">
                <a:solidFill>
                  <a:srgbClr val="000000"/>
                </a:solidFill>
                <a:latin typeface="Times New Roman"/>
                <a:ea typeface="Times New Roman"/>
                <a:cs typeface="Times New Roman"/>
                <a:sym typeface="Times New Roman"/>
                <a:hlinkClick r:id="rId3"/>
              </a:rPr>
              <a:t>transporti@infrastruktura.gov.al</a:t>
            </a:r>
            <a:r>
              <a:rPr lang="en" sz="1400">
                <a:solidFill>
                  <a:srgbClr val="000000"/>
                </a:solidFill>
                <a:latin typeface="Times New Roman"/>
                <a:ea typeface="Times New Roman"/>
                <a:cs typeface="Times New Roman"/>
                <a:sym typeface="Times New Roman"/>
              </a:rPr>
              <a:t>. Lista duhet të përmbajë emër, atësi, mbiemër, ditëlindje, numër pasaporte dhe numrin e lejes së drejtimit ndërkombëtare.</a:t>
            </a:r>
            <a:br>
              <a:rPr lang="en" sz="1400">
                <a:solidFill>
                  <a:srgbClr val="000000"/>
                </a:solidFill>
                <a:latin typeface="Times New Roman"/>
                <a:ea typeface="Times New Roman"/>
                <a:cs typeface="Times New Roman"/>
                <a:sym typeface="Times New Roman"/>
              </a:rPr>
            </a:br>
            <a:endParaRPr sz="1400">
              <a:solidFill>
                <a:srgbClr val="000000"/>
              </a:solidFill>
              <a:latin typeface="Times New Roman"/>
              <a:ea typeface="Times New Roman"/>
              <a:cs typeface="Times New Roman"/>
              <a:sym typeface="Times New Roman"/>
            </a:endParaRPr>
          </a:p>
          <a:p>
            <a:pPr marL="457200" lvl="0" indent="-317500" algn="just" rtl="0">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Shtetasit italianë që kanë mbetur në Shqipëri duhet të kontaktojnë me ambasadën italiane, e cila po përpiqet të organizojë një fluturim çarter për nxjerrjen e tyre nga Shqipëria.</a:t>
            </a:r>
            <a:endParaRPr sz="1400">
              <a:solidFill>
                <a:srgbClr val="000000"/>
              </a:solidFill>
              <a:latin typeface="Times New Roman"/>
              <a:ea typeface="Times New Roman"/>
              <a:cs typeface="Times New Roman"/>
              <a:sym typeface="Times New Roman"/>
            </a:endParaRPr>
          </a:p>
          <a:p>
            <a:pPr marL="457200" lvl="0" indent="0" algn="just" rtl="0">
              <a:lnSpc>
                <a:spcPct val="150000"/>
              </a:lnSpc>
              <a:spcBef>
                <a:spcPts val="1000"/>
              </a:spcBef>
              <a:spcAft>
                <a:spcPts val="0"/>
              </a:spcAft>
              <a:buNone/>
            </a:pPr>
            <a:r>
              <a:rPr lang="en" sz="1400">
                <a:solidFill>
                  <a:srgbClr val="000000"/>
                </a:solidFill>
                <a:latin typeface="Times New Roman"/>
                <a:ea typeface="Times New Roman"/>
                <a:cs typeface="Times New Roman"/>
                <a:sym typeface="Times New Roman"/>
              </a:rPr>
              <a:t/>
            </a:r>
            <a:br>
              <a:rPr lang="en" sz="1400">
                <a:solidFill>
                  <a:srgbClr val="000000"/>
                </a:solidFill>
                <a:latin typeface="Times New Roman"/>
                <a:ea typeface="Times New Roman"/>
                <a:cs typeface="Times New Roman"/>
                <a:sym typeface="Times New Roman"/>
              </a:rPr>
            </a:br>
            <a:r>
              <a:rPr lang="en" sz="1400">
                <a:solidFill>
                  <a:srgbClr val="000000"/>
                </a:solidFill>
                <a:latin typeface="Times New Roman"/>
                <a:ea typeface="Times New Roman"/>
                <a:cs typeface="Times New Roman"/>
                <a:sym typeface="Times New Roman"/>
              </a:rPr>
              <a:t/>
            </a:r>
            <a:br>
              <a:rPr lang="en" sz="1400">
                <a:solidFill>
                  <a:srgbClr val="000000"/>
                </a:solidFill>
                <a:latin typeface="Times New Roman"/>
                <a:ea typeface="Times New Roman"/>
                <a:cs typeface="Times New Roman"/>
                <a:sym typeface="Times New Roman"/>
              </a:rPr>
            </a:br>
            <a:endParaRPr sz="1400">
              <a:solidFill>
                <a:srgbClr val="000000"/>
              </a:solidFill>
              <a:latin typeface="Times New Roman"/>
              <a:ea typeface="Times New Roman"/>
              <a:cs typeface="Times New Roman"/>
              <a:sym typeface="Times New Roman"/>
            </a:endParaRPr>
          </a:p>
          <a:p>
            <a:pPr marL="0" lvl="0" indent="0" algn="l" rtl="0">
              <a:spcBef>
                <a:spcPts val="1600"/>
              </a:spcBef>
              <a:spcAft>
                <a:spcPts val="160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9"/>
          <p:cNvSpPr txBox="1">
            <a:spLocks noGrp="1"/>
          </p:cNvSpPr>
          <p:nvPr>
            <p:ph type="title" idx="4294967295"/>
          </p:nvPr>
        </p:nvSpPr>
        <p:spPr>
          <a:xfrm>
            <a:off x="659000" y="26707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 ndëshkuese</a:t>
            </a:r>
            <a:endParaRPr/>
          </a:p>
          <a:p>
            <a:pPr marL="0" lvl="0" indent="0" algn="l" rtl="0">
              <a:spcBef>
                <a:spcPts val="0"/>
              </a:spcBef>
              <a:spcAft>
                <a:spcPts val="0"/>
              </a:spcAft>
              <a:buNone/>
            </a:pPr>
            <a:endParaRPr/>
          </a:p>
        </p:txBody>
      </p:sp>
      <p:graphicFrame>
        <p:nvGraphicFramePr>
          <p:cNvPr id="187" name="Google Shape;187;p29"/>
          <p:cNvGraphicFramePr/>
          <p:nvPr/>
        </p:nvGraphicFramePr>
        <p:xfrm>
          <a:off x="426013" y="1113825"/>
          <a:ext cx="8291975" cy="3748925"/>
        </p:xfrm>
        <a:graphic>
          <a:graphicData uri="http://schemas.openxmlformats.org/drawingml/2006/table">
            <a:tbl>
              <a:tblPr>
                <a:noFill/>
                <a:tableStyleId>{EBF579F3-55F9-4444-B408-FB4FB1C5459D}</a:tableStyleId>
              </a:tblPr>
              <a:tblGrid>
                <a:gridCol w="1658400"/>
                <a:gridCol w="1658725"/>
                <a:gridCol w="1658050"/>
                <a:gridCol w="1658400"/>
                <a:gridCol w="1658400"/>
              </a:tblGrid>
              <a:tr h="1249225">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Masë financiare</a:t>
                      </a:r>
                      <a:endParaRPr b="1">
                        <a:latin typeface="Times New Roman"/>
                        <a:ea typeface="Times New Roman"/>
                        <a:cs typeface="Times New Roman"/>
                        <a:sym typeface="Times New Roman"/>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Subjektet/ individët</a:t>
                      </a:r>
                      <a:endParaRPr b="1">
                        <a:latin typeface="Times New Roman"/>
                        <a:ea typeface="Times New Roman"/>
                        <a:cs typeface="Times New Roman"/>
                        <a:sym typeface="Times New Roman"/>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Subjektet/ individët</a:t>
                      </a:r>
                      <a:endParaRPr b="1">
                        <a:latin typeface="Times New Roman"/>
                        <a:ea typeface="Times New Roman"/>
                        <a:cs typeface="Times New Roman"/>
                        <a:sym typeface="Times New Roman"/>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Subjektet/ individët</a:t>
                      </a:r>
                      <a:endParaRPr b="1">
                        <a:latin typeface="Times New Roman"/>
                        <a:ea typeface="Times New Roman"/>
                        <a:cs typeface="Times New Roman"/>
                        <a:sym typeface="Times New Roman"/>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Subjektet/ individët</a:t>
                      </a:r>
                      <a:endParaRPr b="1">
                        <a:latin typeface="Times New Roman"/>
                        <a:ea typeface="Times New Roman"/>
                        <a:cs typeface="Times New Roman"/>
                        <a:sym typeface="Times New Roman"/>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2499700">
                <a:tc>
                  <a:txBody>
                    <a:bodyPr/>
                    <a:lstStyle/>
                    <a:p>
                      <a:pPr marL="0" lvl="0" indent="0" algn="l" rtl="0">
                        <a:lnSpc>
                          <a:spcPct val="100000"/>
                        </a:lnSpc>
                        <a:spcBef>
                          <a:spcPts val="0"/>
                        </a:spcBef>
                        <a:spcAft>
                          <a:spcPts val="0"/>
                        </a:spcAft>
                        <a:buNone/>
                      </a:pPr>
                      <a:endParaRPr sz="1100">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a:latin typeface="Times New Roman"/>
                          <a:ea typeface="Times New Roman"/>
                          <a:cs typeface="Times New Roman"/>
                          <a:sym typeface="Times New Roman"/>
                        </a:rPr>
                        <a:t>700 000 (shtatëqind mijë) lekë</a:t>
                      </a:r>
                      <a:endParaRPr sz="1000">
                        <a:latin typeface="Times New Roman"/>
                        <a:ea typeface="Times New Roman"/>
                        <a:cs typeface="Times New Roman"/>
                        <a:sym typeface="Times New Roman"/>
                      </a:endParaRPr>
                    </a:p>
                    <a:p>
                      <a:pPr marL="0" lvl="0" indent="0" algn="just" rtl="0">
                        <a:lnSpc>
                          <a:spcPct val="115000"/>
                        </a:lnSpc>
                        <a:spcBef>
                          <a:spcPts val="1600"/>
                        </a:spcBef>
                        <a:spcAft>
                          <a:spcPts val="800"/>
                        </a:spcAft>
                        <a:buNone/>
                      </a:pPr>
                      <a:endParaRPr sz="11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lnSpc>
                          <a:spcPct val="115000"/>
                        </a:lnSpc>
                        <a:spcBef>
                          <a:spcPts val="0"/>
                        </a:spcBef>
                        <a:spcAft>
                          <a:spcPts val="800"/>
                        </a:spcAft>
                        <a:buNone/>
                      </a:pPr>
                      <a:r>
                        <a:rPr lang="en" sz="1100">
                          <a:latin typeface="Times New Roman"/>
                          <a:ea typeface="Times New Roman"/>
                          <a:cs typeface="Times New Roman"/>
                          <a:sym typeface="Times New Roman"/>
                        </a:rPr>
                        <a:t>Shtetasi, i cili hyn në territorin e Republikës së Shqipërisë dhe nuk deklaron ardhjen e tij nga zonat e prekura nga infeksioni COVID-19, të deklaruara nga organet kompetente, vendase ose të huaja apo ndërkombëtare</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lnSpc>
                          <a:spcPct val="115000"/>
                        </a:lnSpc>
                        <a:spcBef>
                          <a:spcPts val="0"/>
                        </a:spcBef>
                        <a:spcAft>
                          <a:spcPts val="800"/>
                        </a:spcAft>
                        <a:buNone/>
                      </a:pPr>
                      <a:r>
                        <a:rPr lang="en" sz="1100">
                          <a:latin typeface="Times New Roman"/>
                          <a:ea typeface="Times New Roman"/>
                          <a:cs typeface="Times New Roman"/>
                          <a:sym typeface="Times New Roman"/>
                        </a:rPr>
                        <a:t>Shtetasi, i cili hyn nga zonat e prekura në territorin e Republikës së Shqipërisë, që nuk vetëkarantinohet për një periudhë 14-ditore në ambientet e banesës së tij, si një masë parandaluese për mospërhapjen e infeksionit të shkaktuar nga COVID–19</a:t>
                      </a:r>
                      <a:endParaRPr sz="11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lnSpc>
                          <a:spcPct val="115000"/>
                        </a:lnSpc>
                        <a:spcBef>
                          <a:spcPts val="0"/>
                        </a:spcBef>
                        <a:spcAft>
                          <a:spcPts val="800"/>
                        </a:spcAft>
                        <a:buNone/>
                      </a:pPr>
                      <a:r>
                        <a:rPr lang="en" sz="1100">
                          <a:latin typeface="Times New Roman"/>
                          <a:ea typeface="Times New Roman"/>
                          <a:cs typeface="Times New Roman"/>
                          <a:sym typeface="Times New Roman"/>
                        </a:rPr>
                        <a:t>Shtetasi, i cili vjen nga zonat e prekura dhe nuk zbaton urdhrin e dhënë nga organet kompetente për vetëkarantinimin e detyrueshëm</a:t>
                      </a:r>
                      <a:endParaRPr sz="11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lnSpc>
                          <a:spcPct val="115000"/>
                        </a:lnSpc>
                        <a:spcBef>
                          <a:spcPts val="0"/>
                        </a:spcBef>
                        <a:spcAft>
                          <a:spcPts val="0"/>
                        </a:spcAft>
                        <a:buNone/>
                      </a:pPr>
                      <a:r>
                        <a:rPr lang="en" sz="1100">
                          <a:latin typeface="Times New Roman"/>
                          <a:ea typeface="Times New Roman"/>
                          <a:cs typeface="Times New Roman"/>
                          <a:sym typeface="Times New Roman"/>
                        </a:rPr>
                        <a:t>Shtetasi, i cili ka rezultuar pozitiv dhe nuk zbaton urdhrin e dhënë nga organet kompetente për vetëkarantinimin e detyrueshëm</a:t>
                      </a:r>
                      <a:endParaRPr sz="1100">
                        <a:latin typeface="Times New Roman"/>
                        <a:ea typeface="Times New Roman"/>
                        <a:cs typeface="Times New Roman"/>
                        <a:sym typeface="Times New Roman"/>
                      </a:endParaRPr>
                    </a:p>
                    <a:p>
                      <a:pPr marL="0" lvl="0" indent="0" algn="just" rtl="0">
                        <a:spcBef>
                          <a:spcPts val="160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0"/>
          <p:cNvSpPr txBox="1">
            <a:spLocks noGrp="1"/>
          </p:cNvSpPr>
          <p:nvPr>
            <p:ph type="title"/>
          </p:nvPr>
        </p:nvSpPr>
        <p:spPr>
          <a:xfrm>
            <a:off x="727650" y="304800"/>
            <a:ext cx="7688700" cy="71470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Udhëtimi ndërqytetas dhe brenda qyteteve</a:t>
            </a:r>
            <a:endParaRPr/>
          </a:p>
          <a:p>
            <a:pPr marL="0" lvl="0" indent="0" algn="l" rtl="0">
              <a:spcBef>
                <a:spcPts val="0"/>
              </a:spcBef>
              <a:spcAft>
                <a:spcPts val="0"/>
              </a:spcAft>
              <a:buNone/>
            </a:pPr>
            <a:endParaRPr/>
          </a:p>
        </p:txBody>
      </p:sp>
      <p:sp>
        <p:nvSpPr>
          <p:cNvPr id="193" name="Google Shape;193;p30"/>
          <p:cNvSpPr txBox="1">
            <a:spLocks noGrp="1"/>
          </p:cNvSpPr>
          <p:nvPr>
            <p:ph type="body" idx="1"/>
          </p:nvPr>
        </p:nvSpPr>
        <p:spPr>
          <a:xfrm>
            <a:off x="131850" y="1166648"/>
            <a:ext cx="8880300" cy="3976977"/>
          </a:xfrm>
          <a:prstGeom prst="rect">
            <a:avLst/>
          </a:prstGeom>
        </p:spPr>
        <p:txBody>
          <a:bodyPr spcFirstLastPara="1" wrap="square" lIns="91425" tIns="91425" rIns="91425" bIns="91425" anchor="t" anchorCtr="0">
            <a:noAutofit/>
          </a:bodyPr>
          <a:lstStyle/>
          <a:p>
            <a:pPr lvl="0" indent="-317500" algn="just">
              <a:lnSpc>
                <a:spcPct val="150000"/>
              </a:lnSpc>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Kufizohet lëvizja në të gjitha qëndrat urbane të Republikës së Shqipërisë për të gjitha kategoritë (këmbësorë, biçikleta, ciklomotor, </a:t>
            </a:r>
            <a:r>
              <a:rPr lang="en" sz="1400" dirty="0" smtClean="0">
                <a:solidFill>
                  <a:srgbClr val="000000"/>
                </a:solidFill>
                <a:latin typeface="Times New Roman"/>
                <a:ea typeface="Times New Roman"/>
                <a:cs typeface="Times New Roman"/>
                <a:sym typeface="Times New Roman"/>
              </a:rPr>
              <a:t>motomjete </a:t>
            </a:r>
            <a:r>
              <a:rPr lang="en" sz="1400" dirty="0">
                <a:solidFill>
                  <a:srgbClr val="000000"/>
                </a:solidFill>
                <a:latin typeface="Times New Roman"/>
                <a:ea typeface="Times New Roman"/>
                <a:cs typeface="Times New Roman"/>
                <a:sym typeface="Times New Roman"/>
              </a:rPr>
              <a:t>dhe mjete) nga data </a:t>
            </a:r>
            <a:r>
              <a:rPr lang="en" sz="1400" dirty="0" smtClean="0">
                <a:solidFill>
                  <a:srgbClr val="000000"/>
                </a:solidFill>
                <a:latin typeface="Times New Roman"/>
                <a:ea typeface="Times New Roman"/>
                <a:cs typeface="Times New Roman"/>
                <a:sym typeface="Times New Roman"/>
              </a:rPr>
              <a:t>13.04.2020 ne fashën kohore 17:30-5:00, si dhe cdo fundjavë duke filluar nga e premtja ora 17:30 deri të hënën në orën 05.00.</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Lejohet të kryejnë aktivitetin e tyre vetëm në fashën kohore 05:00 </a:t>
            </a:r>
            <a:r>
              <a:rPr lang="en" sz="1400" dirty="0" smtClean="0">
                <a:solidFill>
                  <a:srgbClr val="000000"/>
                </a:solidFill>
                <a:latin typeface="Times New Roman"/>
                <a:ea typeface="Times New Roman"/>
                <a:cs typeface="Times New Roman"/>
                <a:sym typeface="Times New Roman"/>
              </a:rPr>
              <a:t>– 17.30, </a:t>
            </a:r>
            <a:r>
              <a:rPr lang="en" sz="1400" dirty="0">
                <a:solidFill>
                  <a:srgbClr val="000000"/>
                </a:solidFill>
                <a:latin typeface="Times New Roman"/>
                <a:ea typeface="Times New Roman"/>
                <a:cs typeface="Times New Roman"/>
                <a:sym typeface="Times New Roman"/>
              </a:rPr>
              <a:t>nga data </a:t>
            </a:r>
            <a:r>
              <a:rPr lang="en" sz="1400" dirty="0" smtClean="0">
                <a:solidFill>
                  <a:srgbClr val="000000"/>
                </a:solidFill>
                <a:latin typeface="Times New Roman"/>
                <a:ea typeface="Times New Roman"/>
                <a:cs typeface="Times New Roman"/>
                <a:sym typeface="Times New Roman"/>
              </a:rPr>
              <a:t>13.04.2020, pikat </a:t>
            </a:r>
            <a:r>
              <a:rPr lang="en" sz="1400" dirty="0">
                <a:solidFill>
                  <a:srgbClr val="000000"/>
                </a:solidFill>
                <a:latin typeface="Times New Roman"/>
                <a:ea typeface="Times New Roman"/>
                <a:cs typeface="Times New Roman"/>
                <a:sym typeface="Times New Roman"/>
              </a:rPr>
              <a:t>e shitjes së produkteve ushqimore me pakicë dhe shumicë, pikat e tregtisë së barnave, </a:t>
            </a:r>
            <a:r>
              <a:rPr lang="en" sz="1400" dirty="0" smtClean="0">
                <a:solidFill>
                  <a:srgbClr val="000000"/>
                </a:solidFill>
                <a:latin typeface="Times New Roman"/>
                <a:ea typeface="Times New Roman"/>
                <a:cs typeface="Times New Roman"/>
                <a:sym typeface="Times New Roman"/>
              </a:rPr>
              <a:t>produkteve </a:t>
            </a:r>
            <a:r>
              <a:rPr lang="en" sz="1400" dirty="0">
                <a:solidFill>
                  <a:srgbClr val="000000"/>
                </a:solidFill>
                <a:latin typeface="Times New Roman"/>
                <a:ea typeface="Times New Roman"/>
                <a:cs typeface="Times New Roman"/>
                <a:sym typeface="Times New Roman"/>
              </a:rPr>
              <a:t>mjekësore dhe institucionet financiare. </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Lejohet vetëm qarkullimi (autoambulancat dhe automjetet e personelit shëndetësor dhe social dhe shërbimet mbështetëse në strukturat e kujdesit shëndetësor, publike dhe jopublike, personeli i farmacive publike dhe jopublike, personeli që ofron shërbimet e furnizimit me ushqime, medikamente, shërbimet e kateringut, shërbimet postare, zjarrfikëse, funerale, energjisë, ujësjellës kanalizime, shërbimet private të ruajtjes së sigurisë së objekteve, shërbimet aeroportuale dhe personeli i linjave ajrore), duke dërguar pranë adresës së email </a:t>
            </a:r>
            <a:r>
              <a:rPr lang="en" sz="1400" u="sng" dirty="0">
                <a:solidFill>
                  <a:srgbClr val="000000"/>
                </a:solidFill>
                <a:latin typeface="Times New Roman"/>
                <a:ea typeface="Times New Roman"/>
                <a:cs typeface="Times New Roman"/>
                <a:sym typeface="Times New Roman"/>
                <a:hlinkClick r:id="rId3"/>
              </a:rPr>
              <a:t>policiarrugore@asp.gov.al</a:t>
            </a:r>
            <a:r>
              <a:rPr lang="en" sz="1400" dirty="0">
                <a:solidFill>
                  <a:srgbClr val="000000"/>
                </a:solidFill>
                <a:latin typeface="Times New Roman"/>
                <a:ea typeface="Times New Roman"/>
                <a:cs typeface="Times New Roman"/>
                <a:sym typeface="Times New Roman"/>
              </a:rPr>
              <a:t> listën e personave të autorizuar. </a:t>
            </a:r>
            <a:endParaRPr sz="1400">
              <a:solidFill>
                <a:srgbClr val="000000"/>
              </a:solidFill>
              <a:latin typeface="Times New Roman"/>
              <a:ea typeface="Times New Roman"/>
              <a:cs typeface="Times New Roman"/>
              <a:sym typeface="Times New Roman"/>
            </a:endParaRPr>
          </a:p>
          <a:p>
            <a:pPr marL="457200" lvl="0" indent="0" algn="l" rtl="0">
              <a:lnSpc>
                <a:spcPct val="150000"/>
              </a:lnSpc>
              <a:spcBef>
                <a:spcPts val="8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1"/>
          <p:cNvSpPr txBox="1">
            <a:spLocks noGrp="1"/>
          </p:cNvSpPr>
          <p:nvPr>
            <p:ph type="title"/>
          </p:nvPr>
        </p:nvSpPr>
        <p:spPr>
          <a:xfrm>
            <a:off x="727650" y="643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Udhëtimi ndërqytetas dhe brenda qyteteve</a:t>
            </a:r>
            <a:endParaRPr/>
          </a:p>
          <a:p>
            <a:pPr marL="0" lvl="0" indent="0" algn="l" rtl="0">
              <a:spcBef>
                <a:spcPts val="0"/>
              </a:spcBef>
              <a:spcAft>
                <a:spcPts val="0"/>
              </a:spcAft>
              <a:buNone/>
            </a:pPr>
            <a:endParaRPr/>
          </a:p>
        </p:txBody>
      </p:sp>
      <p:sp>
        <p:nvSpPr>
          <p:cNvPr id="199" name="Google Shape;199;p31"/>
          <p:cNvSpPr txBox="1">
            <a:spLocks noGrp="1"/>
          </p:cNvSpPr>
          <p:nvPr>
            <p:ph type="body" idx="1"/>
          </p:nvPr>
        </p:nvSpPr>
        <p:spPr>
          <a:xfrm>
            <a:off x="0" y="1235675"/>
            <a:ext cx="8997600" cy="3907800"/>
          </a:xfrm>
          <a:prstGeom prst="rect">
            <a:avLst/>
          </a:prstGeom>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Lejohet qarkullimi i automjeteve të personelit të medias, duke paraqitur dokumentin e tyre të punësimit ose kartën e gazetarit.</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Ndalohet me një afat të papërcaktuar qarkullimi në rrugët Tiranë-Durrës, Shkodër-Lezhë, Elbasan-Korçë, Lushnjë-Fier dhe Fier-Vlorë për të gjitha llojet e automjeteve private, përfshi mjetet e transportit të qytetarëve.</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Nga data 15 mars, ndalohet deri në një urdhër të dytë lëvizja e mjeteve të transportit publik për udhëtarët qytetas, ndërqytetas dhe rrethqytetas.</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Ndalohet lëvizjesa me automjete private/shtetërore të punonjësve të administratës publike të institucioneve qendrore dhe atyre vendor, puna e të cilëve lidhet me qëndrimin e tyre në zyrë dhe jo në terren. Përjashtim nga ky rregull bëjnë punonjësit e ministrisë së shëndetësisë dhe mbrojtjes sociale, përfshirë personelin mjekësor dhe infermjeror, punonjësit e Ministrisë së mbrojtjes, Ministrisë së Financave apo të prefekturave dhe bashkive që janë të përfshirë në listën prioritare të firmosur nga titullari I institucionit</a:t>
            </a:r>
            <a:endParaRPr sz="1400">
              <a:solidFill>
                <a:srgbClr val="000000"/>
              </a:solidFill>
              <a:latin typeface="Times New Roman"/>
              <a:ea typeface="Times New Roman"/>
              <a:cs typeface="Times New Roman"/>
              <a:sym typeface="Times New Roman"/>
            </a:endParaRPr>
          </a:p>
          <a:p>
            <a:pPr marL="457200" lvl="0" indent="0" algn="l" rtl="0">
              <a:lnSpc>
                <a:spcPct val="150000"/>
              </a:lnSpc>
              <a:spcBef>
                <a:spcPts val="16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2"/>
          <p:cNvSpPr txBox="1">
            <a:spLocks noGrp="1"/>
          </p:cNvSpPr>
          <p:nvPr>
            <p:ph type="title"/>
          </p:nvPr>
        </p:nvSpPr>
        <p:spPr>
          <a:xfrm>
            <a:off x="727650" y="6445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Udhëtimi brenda qyteteve</a:t>
            </a:r>
            <a:endParaRPr/>
          </a:p>
        </p:txBody>
      </p:sp>
      <p:sp>
        <p:nvSpPr>
          <p:cNvPr id="205" name="Google Shape;205;p32"/>
          <p:cNvSpPr txBox="1">
            <a:spLocks noGrp="1"/>
          </p:cNvSpPr>
          <p:nvPr>
            <p:ph type="body" idx="1"/>
          </p:nvPr>
        </p:nvSpPr>
        <p:spPr>
          <a:xfrm>
            <a:off x="146550" y="1263125"/>
            <a:ext cx="8850900" cy="3880200"/>
          </a:xfrm>
          <a:prstGeom prst="rect">
            <a:avLst/>
          </a:prstGeom>
        </p:spPr>
        <p:txBody>
          <a:bodyPr spcFirstLastPara="1" wrap="square" lIns="91425" tIns="91425" rIns="91425" bIns="91425" anchor="t" anchorCtr="0">
            <a:noAutofit/>
          </a:bodyPr>
          <a:lstStyle/>
          <a:p>
            <a:pPr marL="457200" lvl="0" indent="0" algn="just" rtl="0">
              <a:lnSpc>
                <a:spcPct val="150000"/>
              </a:lnSpc>
              <a:spcBef>
                <a:spcPts val="0"/>
              </a:spcBef>
              <a:spcAft>
                <a:spcPts val="0"/>
              </a:spcAft>
              <a:buNone/>
            </a:pP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80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Nga data 23.03.2020 do të lejohen të qarkullojnë automjetet që kanë autorizim të veçantë: a) makinat e punonjësve shtetërore; b) mjetet e transportit të punëtorëve të bizneseve. Për autorizimin e këtyre mjeteve duhet telefonuar në numrat e policisë 069 412 2223; 069 412 2224.</a:t>
            </a:r>
            <a:endParaRPr sz="1400">
              <a:solidFill>
                <a:srgbClr val="000000"/>
              </a:solidFill>
              <a:latin typeface="Times New Roman"/>
              <a:ea typeface="Times New Roman"/>
              <a:cs typeface="Times New Roman"/>
              <a:sym typeface="Times New Roman"/>
            </a:endParaRPr>
          </a:p>
          <a:p>
            <a:pPr marL="457200" lvl="0" indent="0" algn="just" rtl="0">
              <a:lnSpc>
                <a:spcPct val="150000"/>
              </a:lnSpc>
              <a:spcBef>
                <a:spcPts val="800"/>
              </a:spcBef>
              <a:spcAft>
                <a:spcPts val="0"/>
              </a:spcAft>
              <a:buNone/>
            </a:pP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80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Çdo ditë lejohet qarkullimi i makinave të pajisura me autorizim të posaçëm nga autoritet kompetente dhe mjetet e transportit të punonjësve në institucionet publike dhe/ose private të cilët lejohen të qarkullojnë në intervalin kohor </a:t>
            </a:r>
            <a:r>
              <a:rPr lang="en" sz="1400" dirty="0">
                <a:solidFill>
                  <a:schemeClr val="bg2"/>
                </a:solidFill>
                <a:latin typeface="Times New Roman"/>
                <a:ea typeface="Times New Roman"/>
                <a:cs typeface="Times New Roman"/>
                <a:sym typeface="Times New Roman"/>
              </a:rPr>
              <a:t>05:00 </a:t>
            </a:r>
            <a:r>
              <a:rPr lang="en" sz="1400" dirty="0" smtClean="0">
                <a:solidFill>
                  <a:schemeClr val="bg2"/>
                </a:solidFill>
                <a:latin typeface="Times New Roman"/>
                <a:ea typeface="Times New Roman"/>
                <a:cs typeface="Times New Roman"/>
                <a:sym typeface="Times New Roman"/>
              </a:rPr>
              <a:t>-</a:t>
            </a:r>
            <a:r>
              <a:rPr lang="en" sz="1400" dirty="0">
                <a:solidFill>
                  <a:schemeClr val="bg2"/>
                </a:solidFill>
                <a:latin typeface="Times New Roman"/>
                <a:ea typeface="Times New Roman"/>
                <a:cs typeface="Times New Roman"/>
                <a:sym typeface="Times New Roman"/>
              </a:rPr>
              <a:t> </a:t>
            </a:r>
            <a:r>
              <a:rPr lang="en" sz="1400" dirty="0" smtClean="0">
                <a:solidFill>
                  <a:schemeClr val="bg2"/>
                </a:solidFill>
                <a:latin typeface="Times New Roman"/>
                <a:ea typeface="Times New Roman"/>
                <a:cs typeface="Times New Roman"/>
                <a:sym typeface="Times New Roman"/>
              </a:rPr>
              <a:t>17.30.</a:t>
            </a:r>
            <a:endParaRPr sz="1400">
              <a:solidFill>
                <a:schemeClr val="bg2"/>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3"/>
          <p:cNvSpPr txBox="1">
            <a:spLocks noGrp="1"/>
          </p:cNvSpPr>
          <p:nvPr>
            <p:ph type="title"/>
          </p:nvPr>
        </p:nvSpPr>
        <p:spPr>
          <a:xfrm>
            <a:off x="825575" y="378372"/>
            <a:ext cx="7688700" cy="57806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Lëvizja e këmbësorëve</a:t>
            </a:r>
            <a:endParaRPr/>
          </a:p>
        </p:txBody>
      </p:sp>
      <p:sp>
        <p:nvSpPr>
          <p:cNvPr id="211" name="Google Shape;211;p33"/>
          <p:cNvSpPr txBox="1">
            <a:spLocks noGrp="1"/>
          </p:cNvSpPr>
          <p:nvPr>
            <p:ph type="body" idx="1"/>
          </p:nvPr>
        </p:nvSpPr>
        <p:spPr>
          <a:xfrm>
            <a:off x="0" y="1114097"/>
            <a:ext cx="9144000" cy="3787628"/>
          </a:xfrm>
          <a:prstGeom prst="rect">
            <a:avLst/>
          </a:prstGeom>
        </p:spPr>
        <p:txBody>
          <a:bodyPr spcFirstLastPara="1" wrap="square" lIns="91425" tIns="91425" rIns="91425" bIns="91425" anchor="t" anchorCtr="0">
            <a:noAutofit/>
          </a:bodyPr>
          <a:lstStyle/>
          <a:p>
            <a:pPr lvl="0" indent="-317500">
              <a:lnSpc>
                <a:spcPct val="150000"/>
              </a:lnSpc>
              <a:buClr>
                <a:srgbClr val="000000"/>
              </a:buClr>
              <a:buSzPts val="1400"/>
              <a:buFont typeface="Times New Roman"/>
              <a:buChar char="●"/>
            </a:pPr>
            <a:r>
              <a:rPr lang="en" sz="1200" dirty="0">
                <a:solidFill>
                  <a:srgbClr val="000000"/>
                </a:solidFill>
                <a:latin typeface="Times New Roman" pitchFamily="18" charset="0"/>
                <a:ea typeface="Times New Roman"/>
                <a:cs typeface="Times New Roman" pitchFamily="18" charset="0"/>
                <a:sym typeface="Times New Roman"/>
              </a:rPr>
              <a:t>Nga data 30.03.2020 lejohet levizja e këmbësoreve në zonat urbane vetëm për vajtje në: ushqimore/supermarket, farmaci, bankë ose për shërbime të tjera, vetëm për një orë 05:00 -13:00, duke marre autorizim për lëvizje në e-albania.al ose duke dërguar SMS në numrin 55155. Leja kufizohet vetëm për një person të familjes</a:t>
            </a:r>
            <a:r>
              <a:rPr lang="en" sz="1200" dirty="0" smtClean="0">
                <a:solidFill>
                  <a:srgbClr val="000000"/>
                </a:solidFill>
                <a:latin typeface="Times New Roman" pitchFamily="18" charset="0"/>
                <a:ea typeface="Times New Roman"/>
                <a:cs typeface="Times New Roman" pitchFamily="18" charset="0"/>
                <a:sym typeface="Times New Roman"/>
              </a:rPr>
              <a:t>. </a:t>
            </a:r>
          </a:p>
          <a:p>
            <a:pPr lvl="0" indent="-317500">
              <a:lnSpc>
                <a:spcPct val="150000"/>
              </a:lnSpc>
              <a:buClr>
                <a:srgbClr val="000000"/>
              </a:buClr>
              <a:buSzPts val="1400"/>
              <a:buFont typeface="Times New Roman"/>
              <a:buChar char="●"/>
            </a:pPr>
            <a:r>
              <a:rPr lang="en" sz="1200" dirty="0" smtClean="0">
                <a:solidFill>
                  <a:srgbClr val="000000"/>
                </a:solidFill>
                <a:latin typeface="Times New Roman" pitchFamily="18" charset="0"/>
                <a:ea typeface="Times New Roman"/>
                <a:cs typeface="Times New Roman" pitchFamily="18" charset="0"/>
                <a:sym typeface="Times New Roman"/>
              </a:rPr>
              <a:t>Nga data 13.04.2020 lejohet levizja e këmbësoreve në zonat urbane vetëm për vajtje në: ushqimore/supermarket, farmaci, bankë ose për shërbime të tjera, vetem per nje person te autorizuar per cdo familje. Autorizimi do te jete per nje here ne dite dhe do te kete nje afat prej 90 minutash, gjate fashes orare 05:00-17:30.</a:t>
            </a:r>
            <a:endParaRPr sz="1200">
              <a:solidFill>
                <a:srgbClr val="000000"/>
              </a:solidFill>
              <a:latin typeface="Times New Roman" pitchFamily="18" charset="0"/>
              <a:ea typeface="Times New Roman"/>
              <a:cs typeface="Times New Roman" pitchFamily="18" charset="0"/>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200" dirty="0">
                <a:solidFill>
                  <a:srgbClr val="000000"/>
                </a:solidFill>
                <a:latin typeface="Times New Roman" pitchFamily="18" charset="0"/>
                <a:ea typeface="Times New Roman"/>
                <a:cs typeface="Times New Roman" pitchFamily="18" charset="0"/>
                <a:sym typeface="Times New Roman"/>
              </a:rPr>
              <a:t>Nga data 15.03.2020 kufizohet</a:t>
            </a:r>
            <a:r>
              <a:rPr lang="en" sz="1200" dirty="0">
                <a:solidFill>
                  <a:srgbClr val="1A1A1A"/>
                </a:solidFill>
                <a:latin typeface="Times New Roman" pitchFamily="18" charset="0"/>
                <a:ea typeface="Times New Roman"/>
                <a:cs typeface="Times New Roman" pitchFamily="18" charset="0"/>
                <a:sym typeface="Times New Roman"/>
              </a:rPr>
              <a:t> levizja në parqe dhe zona të gjelbërta të hapura në zona urbane duke respektuar detyrimin per te mos u grumbulluar në më shumë se 2 persona, të cilët duhet të respektojnë distancën prej jo më pak se 2 metra midis tyre. </a:t>
            </a:r>
            <a:endParaRPr sz="1200">
              <a:solidFill>
                <a:srgbClr val="1A1A1A"/>
              </a:solidFill>
              <a:latin typeface="Times New Roman" pitchFamily="18" charset="0"/>
              <a:ea typeface="Times New Roman"/>
              <a:cs typeface="Times New Roman" pitchFamily="18" charset="0"/>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200" dirty="0">
                <a:solidFill>
                  <a:srgbClr val="000000"/>
                </a:solidFill>
                <a:latin typeface="Times New Roman" pitchFamily="18" charset="0"/>
                <a:ea typeface="Times New Roman"/>
                <a:cs typeface="Times New Roman" pitchFamily="18" charset="0"/>
                <a:sym typeface="Times New Roman"/>
              </a:rPr>
              <a:t> Nga data 16.03.2020, ndalohet lëvizja e kembësorëve pensionistë në zonat urbane deri në një urdhër të dytë, me përjashtim te rasteve kur kane një autorizim për te lëvizur ose emergjencave shëndetesore. </a:t>
            </a:r>
            <a:endParaRPr sz="1200">
              <a:solidFill>
                <a:srgbClr val="000000"/>
              </a:solidFill>
              <a:latin typeface="Times New Roman" pitchFamily="18" charset="0"/>
              <a:ea typeface="Times New Roman"/>
              <a:cs typeface="Times New Roman" pitchFamily="18" charset="0"/>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200" dirty="0">
                <a:solidFill>
                  <a:srgbClr val="000000"/>
                </a:solidFill>
                <a:latin typeface="Times New Roman" pitchFamily="18" charset="0"/>
                <a:ea typeface="Times New Roman"/>
                <a:cs typeface="Times New Roman" pitchFamily="18" charset="0"/>
                <a:sym typeface="Times New Roman"/>
              </a:rPr>
              <a:t>Gjatë periudhës së gjendjes së epidemisë së shkaktuar nga COVID-19, orari i punës për nëpunësit civilë dhe punonjësit e tjerë të administratës publike/shtetërore është 08:00-13:00</a:t>
            </a:r>
            <a:endParaRPr sz="1200">
              <a:solidFill>
                <a:srgbClr val="000000"/>
              </a:solidFill>
              <a:latin typeface="Times New Roman" pitchFamily="18" charset="0"/>
              <a:ea typeface="Times New Roman"/>
              <a:cs typeface="Times New Roman" pitchFamily="18" charset="0"/>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200" dirty="0">
                <a:solidFill>
                  <a:srgbClr val="000000"/>
                </a:solidFill>
                <a:latin typeface="Times New Roman" pitchFamily="18" charset="0"/>
                <a:ea typeface="Times New Roman"/>
                <a:cs typeface="Times New Roman" pitchFamily="18" charset="0"/>
                <a:sym typeface="Times New Roman"/>
              </a:rPr>
              <a:t>Punonjësit e institucioneve financiare, të linjave prodhuese e ushqimore dhe të gjitha aktivitetet e lejuara sipas tabelës të publikuar,  do të lejohen të qarkullojnë vetëm për itinerarin shtëp</a:t>
            </a:r>
            <a:r>
              <a:rPr lang="en" sz="1400" dirty="0">
                <a:solidFill>
                  <a:srgbClr val="000000"/>
                </a:solidFill>
                <a:latin typeface="Times New Roman"/>
                <a:ea typeface="Times New Roman"/>
                <a:cs typeface="Times New Roman"/>
                <a:sym typeface="Times New Roman"/>
              </a:rPr>
              <a:t>i-punë. </a:t>
            </a:r>
            <a:endParaRPr sz="1400">
              <a:solidFill>
                <a:srgbClr val="000000"/>
              </a:solidFill>
              <a:latin typeface="Times New Roman"/>
              <a:ea typeface="Times New Roman"/>
              <a:cs typeface="Times New Roman"/>
              <a:sym typeface="Times New Roman"/>
            </a:endParaRPr>
          </a:p>
          <a:p>
            <a:pPr marL="0" lvl="0" indent="0" algn="l" rtl="0">
              <a:spcBef>
                <a:spcPts val="16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graphicFrame>
        <p:nvGraphicFramePr>
          <p:cNvPr id="216" name="Google Shape;216;p34"/>
          <p:cNvGraphicFramePr/>
          <p:nvPr/>
        </p:nvGraphicFramePr>
        <p:xfrm>
          <a:off x="31122" y="53085"/>
          <a:ext cx="9081775" cy="5025000"/>
        </p:xfrm>
        <a:graphic>
          <a:graphicData uri="http://schemas.openxmlformats.org/drawingml/2006/table">
            <a:tbl>
              <a:tblPr>
                <a:noFill/>
                <a:tableStyleId>{EBF579F3-55F9-4444-B408-FB4FB1C5459D}</a:tableStyleId>
              </a:tblPr>
              <a:tblGrid>
                <a:gridCol w="2277100"/>
                <a:gridCol w="2277100"/>
                <a:gridCol w="2277100"/>
                <a:gridCol w="2250475"/>
              </a:tblGrid>
              <a:tr h="659400">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Subjektet/ individët</a:t>
                      </a:r>
                      <a:endParaRPr b="1">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Masë financiare</a:t>
                      </a:r>
                      <a:endParaRPr>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Bllokim automjeti/</a:t>
                      </a:r>
                      <a:endParaRPr b="1">
                        <a:latin typeface="Times New Roman"/>
                        <a:ea typeface="Times New Roman"/>
                        <a:cs typeface="Times New Roman"/>
                        <a:sym typeface="Times New Roman"/>
                      </a:endParaRPr>
                    </a:p>
                    <a:p>
                      <a:pPr marL="0" lvl="0" indent="0" algn="l" rtl="0">
                        <a:spcBef>
                          <a:spcPts val="0"/>
                        </a:spcBef>
                        <a:spcAft>
                          <a:spcPts val="0"/>
                        </a:spcAft>
                        <a:buNone/>
                      </a:pPr>
                      <a:r>
                        <a:rPr lang="en" b="1">
                          <a:latin typeface="Times New Roman"/>
                          <a:ea typeface="Times New Roman"/>
                          <a:cs typeface="Times New Roman"/>
                          <a:sym typeface="Times New Roman"/>
                        </a:rPr>
                        <a:t>Mjeti lëvizës</a:t>
                      </a:r>
                      <a:endParaRPr b="1">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a:latin typeface="Times New Roman"/>
                          <a:ea typeface="Times New Roman"/>
                          <a:cs typeface="Times New Roman"/>
                          <a:sym typeface="Times New Roman"/>
                        </a:rPr>
                        <a:t>Heqje e lejes së drejtimit</a:t>
                      </a:r>
                      <a:endParaRPr>
                        <a:latin typeface="Times New Roman"/>
                        <a:ea typeface="Times New Roman"/>
                        <a:cs typeface="Times New Roman"/>
                        <a:sym typeface="Times New Roman"/>
                      </a:endParaRPr>
                    </a:p>
                  </a:txBody>
                  <a:tcPr marL="91425" marR="91425" marT="91425" marB="91425"/>
                </a:tc>
              </a:tr>
              <a:tr h="1055925">
                <a:tc>
                  <a:txBody>
                    <a:bodyPr/>
                    <a:lstStyle/>
                    <a:p>
                      <a:pPr marL="0" lvl="0" indent="0" algn="just" rtl="0">
                        <a:lnSpc>
                          <a:spcPct val="100000"/>
                        </a:lnSpc>
                        <a:spcBef>
                          <a:spcPts val="0"/>
                        </a:spcBef>
                        <a:spcAft>
                          <a:spcPts val="1600"/>
                        </a:spcAft>
                        <a:buNone/>
                      </a:pPr>
                      <a:r>
                        <a:rPr lang="en" sz="1000">
                          <a:latin typeface="Times New Roman"/>
                          <a:ea typeface="Times New Roman"/>
                          <a:cs typeface="Times New Roman"/>
                          <a:sym typeface="Times New Roman"/>
                        </a:rPr>
                        <a:t>Individët, të cilët nuk zbatojnë urdhrin për  ndalimin  e lëvizjes për këmbësorët sipas	orareve të përcaktuara,</a:t>
                      </a:r>
                      <a:endParaRPr sz="1000">
                        <a:latin typeface="Times New Roman"/>
                        <a:ea typeface="Times New Roman"/>
                        <a:cs typeface="Times New Roman"/>
                        <a:sym typeface="Times New Roman"/>
                      </a:endParaRPr>
                    </a:p>
                  </a:txBody>
                  <a:tcPr marL="91425" marR="91425" marT="91425" marB="91425"/>
                </a:tc>
                <a:tc>
                  <a:txBody>
                    <a:bodyPr/>
                    <a:lstStyle/>
                    <a:p>
                      <a:pPr marL="0" lvl="0" indent="0" algn="just" rtl="0">
                        <a:lnSpc>
                          <a:spcPct val="115000"/>
                        </a:lnSpc>
                        <a:spcBef>
                          <a:spcPts val="0"/>
                        </a:spcBef>
                        <a:spcAft>
                          <a:spcPts val="1600"/>
                        </a:spcAft>
                        <a:buNone/>
                      </a:pPr>
                      <a:r>
                        <a:rPr lang="en" sz="1100">
                          <a:latin typeface="Times New Roman"/>
                          <a:ea typeface="Times New Roman"/>
                          <a:cs typeface="Times New Roman"/>
                          <a:sym typeface="Times New Roman"/>
                        </a:rPr>
                        <a:t>10 000 (dhjetë  mijë)  lekë</a:t>
                      </a:r>
                      <a:endParaRPr sz="1100"/>
                    </a:p>
                  </a:txBody>
                  <a:tcPr marL="91425" marR="91425" marT="91425" marB="91425"/>
                </a:tc>
                <a:tc>
                  <a:txBody>
                    <a:bodyPr/>
                    <a:lstStyle/>
                    <a:p>
                      <a:pPr marL="0" lvl="0" indent="0" algn="just" rtl="0">
                        <a:lnSpc>
                          <a:spcPct val="115000"/>
                        </a:lnSpc>
                        <a:spcBef>
                          <a:spcPts val="0"/>
                        </a:spcBef>
                        <a:spcAft>
                          <a:spcPts val="1600"/>
                        </a:spcAft>
                        <a:buNone/>
                      </a:pPr>
                      <a:r>
                        <a:rPr lang="en" sz="1100">
                          <a:latin typeface="Times New Roman"/>
                          <a:ea typeface="Times New Roman"/>
                          <a:cs typeface="Times New Roman"/>
                          <a:sym typeface="Times New Roman"/>
                        </a:rPr>
                        <a:t>3  muaj  të automjetit privat, nëse e disponon një të tillë</a:t>
                      </a:r>
                      <a:br>
                        <a:rPr lang="en" sz="1100">
                          <a:latin typeface="Times New Roman"/>
                          <a:ea typeface="Times New Roman"/>
                          <a:cs typeface="Times New Roman"/>
                          <a:sym typeface="Times New Roman"/>
                        </a:rPr>
                      </a:br>
                      <a:endParaRPr sz="1100"/>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1053850">
                <a:tc>
                  <a:txBody>
                    <a:bodyPr/>
                    <a:lstStyle/>
                    <a:p>
                      <a:pPr marL="0" lvl="0" indent="0" algn="just" rtl="0">
                        <a:lnSpc>
                          <a:spcPct val="100000"/>
                        </a:lnSpc>
                        <a:spcBef>
                          <a:spcPts val="0"/>
                        </a:spcBef>
                        <a:spcAft>
                          <a:spcPts val="1600"/>
                        </a:spcAft>
                        <a:buNone/>
                      </a:pPr>
                      <a:r>
                        <a:rPr lang="en" sz="1000">
                          <a:latin typeface="Times New Roman"/>
                          <a:ea typeface="Times New Roman"/>
                          <a:cs typeface="Times New Roman"/>
                          <a:sym typeface="Times New Roman"/>
                        </a:rPr>
                        <a:t>Individët,  të  cilët  nuk  zbatojnë  urdhrin për  kufizimin  e lëvizjeve   në   parqe   dhe   zona   të   gjelbërta   të hapura,  në  zonat  urbane,  apo  mjedise  të  tjera publike  të  hapura,</a:t>
                      </a:r>
                      <a:endParaRPr sz="1000"/>
                    </a:p>
                  </a:txBody>
                  <a:tcPr marL="91425" marR="91425" marT="0" marB="0"/>
                </a:tc>
                <a:tc>
                  <a:txBody>
                    <a:bodyPr/>
                    <a:lstStyle/>
                    <a:p>
                      <a:pPr marL="0" lvl="0" indent="0" algn="just" rtl="0">
                        <a:lnSpc>
                          <a:spcPct val="115000"/>
                        </a:lnSpc>
                        <a:spcBef>
                          <a:spcPts val="0"/>
                        </a:spcBef>
                        <a:spcAft>
                          <a:spcPts val="1600"/>
                        </a:spcAft>
                        <a:buNone/>
                      </a:pPr>
                      <a:r>
                        <a:rPr lang="en" sz="1100">
                          <a:latin typeface="Times New Roman"/>
                          <a:ea typeface="Times New Roman"/>
                          <a:cs typeface="Times New Roman"/>
                          <a:sym typeface="Times New Roman"/>
                        </a:rPr>
                        <a:t>20 000 (njëzet mijë) lekë</a:t>
                      </a:r>
                      <a:endParaRPr sz="1100"/>
                    </a:p>
                  </a:txBody>
                  <a:tcPr marL="91425" marR="91425" marT="91425" marB="91425"/>
                </a:tc>
                <a:tc>
                  <a:txBody>
                    <a:bodyPr/>
                    <a:lstStyle/>
                    <a:p>
                      <a:pPr marL="0" lvl="0" indent="0" algn="just" rtl="0">
                        <a:lnSpc>
                          <a:spcPct val="115000"/>
                        </a:lnSpc>
                        <a:spcBef>
                          <a:spcPts val="0"/>
                        </a:spcBef>
                        <a:spcAft>
                          <a:spcPts val="1600"/>
                        </a:spcAft>
                        <a:buNone/>
                      </a:pPr>
                      <a:r>
                        <a:rPr lang="en" sz="1100">
                          <a:latin typeface="Times New Roman"/>
                          <a:ea typeface="Times New Roman"/>
                          <a:cs typeface="Times New Roman"/>
                          <a:sym typeface="Times New Roman"/>
                        </a:rPr>
                        <a:t>3  muaj  të automjetit privat, nëse e disponon një të tillë</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987050">
                <a:tc>
                  <a:txBody>
                    <a:bodyPr/>
                    <a:lstStyle/>
                    <a:p>
                      <a:pPr marL="0" lvl="0" indent="0" algn="just" rtl="0">
                        <a:lnSpc>
                          <a:spcPct val="100000"/>
                        </a:lnSpc>
                        <a:spcBef>
                          <a:spcPts val="0"/>
                        </a:spcBef>
                        <a:spcAft>
                          <a:spcPts val="1600"/>
                        </a:spcAft>
                        <a:buNone/>
                      </a:pPr>
                      <a:r>
                        <a:rPr lang="en" sz="1000">
                          <a:latin typeface="Times New Roman"/>
                          <a:ea typeface="Times New Roman"/>
                          <a:cs typeface="Times New Roman"/>
                          <a:sym typeface="Times New Roman"/>
                        </a:rPr>
                        <a:t>Per individët, te cilët, ne kushtet e shkeljes se ndalimit te qarkullimit, lëvizin  me  biçikletë,  ciklomotorr  ose  motomjet, </a:t>
                      </a:r>
                      <a:endParaRPr sz="1000">
                        <a:latin typeface="Times New Roman"/>
                        <a:ea typeface="Times New Roman"/>
                        <a:cs typeface="Times New Roman"/>
                        <a:sym typeface="Times New Roman"/>
                      </a:endParaRPr>
                    </a:p>
                  </a:txBody>
                  <a:tcPr marL="91425" marR="91425" marT="0"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sz="1100">
                          <a:latin typeface="Times New Roman"/>
                          <a:ea typeface="Times New Roman"/>
                          <a:cs typeface="Times New Roman"/>
                          <a:sym typeface="Times New Roman"/>
                        </a:rPr>
                        <a:t>3 muaj të mjetit levizës </a:t>
                      </a:r>
                      <a:endParaRPr sz="11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1268775">
                <a:tc>
                  <a:txBody>
                    <a:bodyPr/>
                    <a:lstStyle/>
                    <a:p>
                      <a:pPr marL="0" lvl="0" indent="0" algn="just" rtl="0">
                        <a:lnSpc>
                          <a:spcPct val="115000"/>
                        </a:lnSpc>
                        <a:spcBef>
                          <a:spcPts val="0"/>
                        </a:spcBef>
                        <a:spcAft>
                          <a:spcPts val="1600"/>
                        </a:spcAft>
                        <a:buNone/>
                      </a:pPr>
                      <a:r>
                        <a:rPr lang="en" sz="1000">
                          <a:latin typeface="Times New Roman"/>
                          <a:ea typeface="Times New Roman"/>
                          <a:cs typeface="Times New Roman"/>
                          <a:sym typeface="Times New Roman"/>
                        </a:rPr>
                        <a:t>Drejtuesit e automjeteve, të cilët nuk zbatojnë ndalimin e qarkullimit të mjeteve të transportit, publik dhe privat, përfshirë automjetet private, në zonat dhe oraret e përcaktuara</a:t>
                      </a:r>
                      <a:endParaRPr sz="1000">
                        <a:latin typeface="Times New Roman"/>
                        <a:ea typeface="Times New Roman"/>
                        <a:cs typeface="Times New Roman"/>
                        <a:sym typeface="Times New Roman"/>
                      </a:endParaRPr>
                    </a:p>
                  </a:txBody>
                  <a:tcPr marL="91425" marR="91425" marT="0"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sz="11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sz="1100"/>
                        <a:t>3 vite (përjashtohen personat e autorizuar)</a:t>
                      </a:r>
                      <a:endParaRPr sz="1100"/>
                    </a:p>
                  </a:txBody>
                  <a:tcPr marL="91425" marR="91425" marT="91425" marB="91425"/>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5"/>
          <p:cNvSpPr txBox="1">
            <a:spLocks noGrp="1"/>
          </p:cNvSpPr>
          <p:nvPr>
            <p:ph type="title"/>
          </p:nvPr>
        </p:nvSpPr>
        <p:spPr>
          <a:xfrm>
            <a:off x="7276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Masat mbi organizimin spitalor dhe mjekësor</a:t>
            </a:r>
            <a:endParaRPr/>
          </a:p>
          <a:p>
            <a:pPr marL="0" lvl="0" indent="0" algn="l" rtl="0">
              <a:spcBef>
                <a:spcPts val="0"/>
              </a:spcBef>
              <a:spcAft>
                <a:spcPts val="0"/>
              </a:spcAft>
              <a:buNone/>
            </a:pPr>
            <a:endParaRPr/>
          </a:p>
        </p:txBody>
      </p:sp>
      <p:sp>
        <p:nvSpPr>
          <p:cNvPr id="222" name="Google Shape;222;p35"/>
          <p:cNvSpPr txBox="1">
            <a:spLocks noGrp="1"/>
          </p:cNvSpPr>
          <p:nvPr>
            <p:ph type="body" idx="1"/>
          </p:nvPr>
        </p:nvSpPr>
        <p:spPr>
          <a:xfrm>
            <a:off x="45750" y="1258250"/>
            <a:ext cx="9052500" cy="3703200"/>
          </a:xfrm>
          <a:prstGeom prst="rect">
            <a:avLst/>
          </a:prstGeom>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Vendoset pasuria e ish-universitetit “Kristal”, me vendndodhje në Mëzez, Tiranë, zona kadastrale 2679 ne dispozicion të Ministrisë së Shëndetësisë dhe Mbrojtjes Sociale, për përballimin e situatës së epidemisë së shkaktuar nga COVID-19. Kjo pasuri do të përshtatet në një strukturë karantine ose spitalore nga Ministria së Shëndetësisë dhe Mbrojtjes Sociale. </a:t>
            </a:r>
            <a:endParaRPr sz="1400" b="1">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Spitalet dhe qendrat shëndetësore duhet të marrin masa për të sigururar mjetet e mbrojtes personale dhe dezinfektuese në mjediset e tyre dhe për të siguruar kushte për izolimin e pacientëve sipas nevojës dhe rekomandimeve përkatëse të ISHP. </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Caktohet ngritja e karantinës në Spitalin Infektiv sipas kritereve të përcaktuara në Urdhërin përkatës te Ministres përgjegjëse për shëndetësinë. </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Caktohet struktura për ngritjen e karantinës në Durrës. </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Është miratuar “Protokolli i veprimit per personelin e Njesise se Koordinimit te Urgjencave mjekesore dhe Autoambulancave ne terren” dhe “Protokolli 2019-nCoV per personelin mjekesor”</a:t>
            </a:r>
            <a:endParaRPr sz="1400">
              <a:solidFill>
                <a:srgbClr val="000000"/>
              </a:solidFill>
              <a:latin typeface="Times New Roman"/>
              <a:ea typeface="Times New Roman"/>
              <a:cs typeface="Times New Roman"/>
              <a:sym typeface="Times New Roman"/>
            </a:endParaRPr>
          </a:p>
          <a:p>
            <a:pPr marL="457200" lvl="0" indent="0" algn="l" rtl="0">
              <a:lnSpc>
                <a:spcPct val="150000"/>
              </a:lnSpc>
              <a:spcBef>
                <a:spcPts val="16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6"/>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Masat mbi organizimin spitalor dhe mjekësor</a:t>
            </a:r>
            <a:endParaRPr/>
          </a:p>
          <a:p>
            <a:pPr marL="0" lvl="0" indent="0" algn="l" rtl="0">
              <a:spcBef>
                <a:spcPts val="0"/>
              </a:spcBef>
              <a:spcAft>
                <a:spcPts val="0"/>
              </a:spcAft>
              <a:buNone/>
            </a:pPr>
            <a:endParaRPr/>
          </a:p>
        </p:txBody>
      </p:sp>
      <p:sp>
        <p:nvSpPr>
          <p:cNvPr id="228" name="Google Shape;228;p36"/>
          <p:cNvSpPr txBox="1">
            <a:spLocks noGrp="1"/>
          </p:cNvSpPr>
          <p:nvPr>
            <p:ph type="body" idx="1"/>
          </p:nvPr>
        </p:nvSpPr>
        <p:spPr>
          <a:xfrm>
            <a:off x="0" y="1329050"/>
            <a:ext cx="9144000" cy="3814500"/>
          </a:xfrm>
          <a:prstGeom prst="rect">
            <a:avLst/>
          </a:prstGeom>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Azhornohet lista e sëmundjeve infektive të detyrueshme për tu raportuar nga institucionet shëndetësore, përfshirë COVID-19. </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Ndalohet eksporti i barnave dhe i pajisjeve mjekësore në mungesë të autorizimit të posaçem të lëshuar prej Ministrit te Shëndetësisë dhe Mbrojtjes Sociale.</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Ndalohet grumbullimi i pacientëve në ambjente të brendshme, institucioneve të kujdesit shëndetësor, poliklinika dhe spitale, publike dhe jopublike. Të respektohet distanca prej 1.5 m nga njeriu tek njeriu, dhe midis pacientit dhe operatorit të shërbimit. </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Ndalohet prania e femiljarëve dhe të afërmve shoqërues në mjediset e konsultave, poliklinikave dhe qëndrave shëndetësore.</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Pezullohen deri në në përfundim të epidemisë COVID-19: ndërhyrjet kirurgjikale të planifikuara në QSUT, dhe në Spitalin Universitar Shefqet Ndroqi me perjashtim te nderhyrjeve kirurgjikale si pasoje e patologjive malinje.</a:t>
            </a:r>
            <a:endParaRPr sz="1400">
              <a:solidFill>
                <a:srgbClr val="000000"/>
              </a:solidFill>
              <a:latin typeface="Times New Roman"/>
              <a:ea typeface="Times New Roman"/>
              <a:cs typeface="Times New Roman"/>
              <a:sym typeface="Times New Roman"/>
            </a:endParaRPr>
          </a:p>
          <a:p>
            <a:pPr marL="457200" lvl="0" indent="0" algn="l" rtl="0">
              <a:lnSpc>
                <a:spcPct val="150000"/>
              </a:lnSpc>
              <a:spcBef>
                <a:spcPts val="1600"/>
              </a:spcBef>
              <a:spcAft>
                <a:spcPts val="0"/>
              </a:spcAft>
              <a:buNone/>
            </a:pPr>
            <a:endParaRPr sz="1400">
              <a:solidFill>
                <a:srgbClr val="000000"/>
              </a:solidFill>
              <a:latin typeface="Times New Roman"/>
              <a:ea typeface="Times New Roman"/>
              <a:cs typeface="Times New Roman"/>
              <a:sym typeface="Times New Roman"/>
            </a:endParaRPr>
          </a:p>
          <a:p>
            <a:pPr marL="0" lvl="0" indent="0" algn="l" rtl="0">
              <a:lnSpc>
                <a:spcPct val="150000"/>
              </a:lnSpc>
              <a:spcBef>
                <a:spcPts val="16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7"/>
          <p:cNvSpPr txBox="1">
            <a:spLocks noGrp="1"/>
          </p:cNvSpPr>
          <p:nvPr>
            <p:ph type="title"/>
          </p:nvPr>
        </p:nvSpPr>
        <p:spPr>
          <a:xfrm>
            <a:off x="727650" y="6323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Masat mbi organizimin spitalor dhe mjekësor</a:t>
            </a:r>
            <a:endParaRPr/>
          </a:p>
          <a:p>
            <a:pPr marL="0" lvl="0" indent="0" algn="l" rtl="0">
              <a:spcBef>
                <a:spcPts val="0"/>
              </a:spcBef>
              <a:spcAft>
                <a:spcPts val="0"/>
              </a:spcAft>
              <a:buNone/>
            </a:pPr>
            <a:endParaRPr/>
          </a:p>
        </p:txBody>
      </p:sp>
      <p:sp>
        <p:nvSpPr>
          <p:cNvPr id="234" name="Google Shape;234;p37"/>
          <p:cNvSpPr txBox="1">
            <a:spLocks noGrp="1"/>
          </p:cNvSpPr>
          <p:nvPr>
            <p:ph type="body" idx="1"/>
          </p:nvPr>
        </p:nvSpPr>
        <p:spPr>
          <a:xfrm>
            <a:off x="0" y="1286025"/>
            <a:ext cx="9144000" cy="3724200"/>
          </a:xfrm>
          <a:prstGeom prst="rect">
            <a:avLst/>
          </a:prstGeom>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Pezullohen deri në përfundim të epidemisë COVID-19: </a:t>
            </a:r>
            <a:endParaRPr sz="1400">
              <a:solidFill>
                <a:srgbClr val="000000"/>
              </a:solidFill>
              <a:latin typeface="Times New Roman"/>
              <a:ea typeface="Times New Roman"/>
              <a:cs typeface="Times New Roman"/>
              <a:sym typeface="Times New Roman"/>
            </a:endParaRPr>
          </a:p>
          <a:p>
            <a:pPr marL="914400" lvl="1"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Calibri"/>
                <a:ea typeface="Calibri"/>
                <a:cs typeface="Calibri"/>
                <a:sym typeface="Calibri"/>
              </a:rPr>
              <a:t>s</a:t>
            </a:r>
            <a:r>
              <a:rPr lang="en" sz="1400">
                <a:solidFill>
                  <a:srgbClr val="000000"/>
                </a:solidFill>
                <a:latin typeface="Times New Roman"/>
                <a:ea typeface="Times New Roman"/>
                <a:cs typeface="Times New Roman"/>
                <a:sym typeface="Times New Roman"/>
              </a:rPr>
              <a:t>hqyrtimi i ankesave nga komisionet eprore mjekesore te caktimit te aftesise per pune, prane Institutit te Sigurimeve Shoqerore dhe Sherbimit Social Shteteror,</a:t>
            </a:r>
            <a:endParaRPr sz="1400">
              <a:solidFill>
                <a:srgbClr val="000000"/>
              </a:solidFill>
              <a:latin typeface="Times New Roman"/>
              <a:ea typeface="Times New Roman"/>
              <a:cs typeface="Times New Roman"/>
              <a:sym typeface="Times New Roman"/>
            </a:endParaRPr>
          </a:p>
          <a:p>
            <a:pPr marL="914400" lvl="1"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funksionimi i Komisioneve Mjekesore te Caktimit te Aftesise per Pune,</a:t>
            </a:r>
            <a:endParaRPr sz="1400">
              <a:solidFill>
                <a:srgbClr val="000000"/>
              </a:solidFill>
              <a:latin typeface="Times New Roman"/>
              <a:ea typeface="Times New Roman"/>
              <a:cs typeface="Times New Roman"/>
              <a:sym typeface="Times New Roman"/>
            </a:endParaRPr>
          </a:p>
          <a:p>
            <a:pPr marL="914400" lvl="1"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funksionimi i Komisioneve Shumëdisiplinore te Vlerësimit të Aftesise se Kufizuar</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Pezullohet ofrimi i shërbimit stomatologjik në klinikat dentare në të gjithë vendin. Përjashtim bën vetëm shërbimi i urgjencës stomatologjike, i cili do të ofrohet pranë Klinikës Stomatologjike Universitare në QSUT dhe institucioneve stomatologjike publike. </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Është parashikuar që, me urdhër të ministrit përgjegjës për shëndetësinë, të vendosen ne funksion te menaxhimit te emergjencës edhe struktura private spitalore, ambulatore, hoteliere, autoambulancat dhe personeli përkatës, shëndetësor e mbështetës.</a:t>
            </a:r>
            <a:endParaRPr sz="1400">
              <a:solidFill>
                <a:srgbClr val="000000"/>
              </a:solidFill>
              <a:latin typeface="Times New Roman"/>
              <a:ea typeface="Times New Roman"/>
              <a:cs typeface="Times New Roman"/>
              <a:sym typeface="Times New Roman"/>
            </a:endParaRPr>
          </a:p>
          <a:p>
            <a:pPr marL="0" lvl="0" indent="0" algn="l" rtl="0">
              <a:spcBef>
                <a:spcPts val="1600"/>
              </a:spcBef>
              <a:spcAft>
                <a:spcPts val="160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graphicFrame>
        <p:nvGraphicFramePr>
          <p:cNvPr id="239" name="Google Shape;239;p38"/>
          <p:cNvGraphicFramePr/>
          <p:nvPr/>
        </p:nvGraphicFramePr>
        <p:xfrm>
          <a:off x="88425" y="57988"/>
          <a:ext cx="8967150" cy="5027525"/>
        </p:xfrm>
        <a:graphic>
          <a:graphicData uri="http://schemas.openxmlformats.org/drawingml/2006/table">
            <a:tbl>
              <a:tblPr>
                <a:noFill/>
                <a:tableStyleId>{EBF579F3-55F9-4444-B408-FB4FB1C5459D}</a:tableStyleId>
              </a:tblPr>
              <a:tblGrid>
                <a:gridCol w="2891600"/>
                <a:gridCol w="1938500"/>
                <a:gridCol w="2184050"/>
                <a:gridCol w="1953000"/>
              </a:tblGrid>
              <a:tr h="751300">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Subjektet/ individët</a:t>
                      </a:r>
                      <a:endParaRPr/>
                    </a:p>
                  </a:txBody>
                  <a:tcPr marL="91425" marR="91425" marT="91425" marB="91425"/>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Masë financiare</a:t>
                      </a:r>
                      <a:endParaRPr>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Pezullim/ndalim aktiviteti</a:t>
                      </a:r>
                      <a:endParaRPr b="1">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a:t>Sekuestrim</a:t>
                      </a:r>
                      <a:endParaRPr/>
                    </a:p>
                  </a:txBody>
                  <a:tcPr marL="91425" marR="91425" marT="91425" marB="91425"/>
                </a:tc>
              </a:tr>
              <a:tr h="1107975">
                <a:tc>
                  <a:txBody>
                    <a:bodyPr/>
                    <a:lstStyle/>
                    <a:p>
                      <a:pPr marL="0" lvl="0" indent="0" algn="l" rtl="0">
                        <a:lnSpc>
                          <a:spcPct val="150000"/>
                        </a:lnSpc>
                        <a:spcBef>
                          <a:spcPts val="0"/>
                        </a:spcBef>
                        <a:spcAft>
                          <a:spcPts val="1600"/>
                        </a:spcAft>
                        <a:buNone/>
                      </a:pPr>
                      <a:r>
                        <a:rPr lang="en" sz="1000">
                          <a:latin typeface="Times New Roman"/>
                          <a:ea typeface="Times New Roman"/>
                          <a:cs typeface="Times New Roman"/>
                          <a:sym typeface="Times New Roman"/>
                        </a:rPr>
                        <a:t>Personat që eksportojnë barna dhe pajisje mjekësore</a:t>
                      </a:r>
                      <a:endParaRPr sz="1000"/>
                    </a:p>
                  </a:txBody>
                  <a:tcPr marL="91425" marR="91425" marT="91425" marB="91425"/>
                </a:tc>
                <a:tc>
                  <a:txBody>
                    <a:bodyPr/>
                    <a:lstStyle/>
                    <a:p>
                      <a:pPr marL="0" lvl="0" indent="0" algn="l" rtl="0">
                        <a:lnSpc>
                          <a:spcPct val="150000"/>
                        </a:lnSpc>
                        <a:spcBef>
                          <a:spcPts val="0"/>
                        </a:spcBef>
                        <a:spcAft>
                          <a:spcPts val="1600"/>
                        </a:spcAft>
                        <a:buNone/>
                      </a:pPr>
                      <a:r>
                        <a:rPr lang="en" sz="1100">
                          <a:latin typeface="Times New Roman"/>
                          <a:ea typeface="Times New Roman"/>
                          <a:cs typeface="Times New Roman"/>
                          <a:sym typeface="Times New Roman"/>
                        </a:rPr>
                        <a:t>5 000 000 lekë </a:t>
                      </a:r>
                      <a:r>
                        <a:rPr lang="en" sz="1000">
                          <a:latin typeface="Times New Roman"/>
                          <a:ea typeface="Times New Roman"/>
                          <a:cs typeface="Times New Roman"/>
                          <a:sym typeface="Times New Roman"/>
                        </a:rPr>
                        <a:t>(pesë milionë) </a:t>
                      </a:r>
                      <a:endParaRPr sz="1100"/>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lnSpc>
                          <a:spcPct val="150000"/>
                        </a:lnSpc>
                        <a:spcBef>
                          <a:spcPts val="0"/>
                        </a:spcBef>
                        <a:spcAft>
                          <a:spcPts val="1600"/>
                        </a:spcAft>
                        <a:buNone/>
                      </a:pPr>
                      <a:r>
                        <a:rPr lang="en" sz="1000">
                          <a:latin typeface="Times New Roman"/>
                          <a:ea typeface="Times New Roman"/>
                          <a:cs typeface="Times New Roman"/>
                          <a:sym typeface="Times New Roman"/>
                        </a:rPr>
                        <a:t>sasia e barnave/pajisjeve mjekësore </a:t>
                      </a:r>
                      <a:endParaRPr sz="1000"/>
                    </a:p>
                  </a:txBody>
                  <a:tcPr marL="91425" marR="91425" marT="91425" marB="91425"/>
                </a:tc>
              </a:tr>
              <a:tr h="1048525">
                <a:tc>
                  <a:txBody>
                    <a:bodyPr/>
                    <a:lstStyle/>
                    <a:p>
                      <a:pPr marL="0" lvl="0" indent="0" algn="l" rtl="0">
                        <a:lnSpc>
                          <a:spcPct val="100000"/>
                        </a:lnSpc>
                        <a:spcBef>
                          <a:spcPts val="0"/>
                        </a:spcBef>
                        <a:spcAft>
                          <a:spcPts val="1600"/>
                        </a:spcAft>
                        <a:buNone/>
                      </a:pPr>
                      <a:r>
                        <a:rPr lang="en" sz="1000">
                          <a:latin typeface="Times New Roman"/>
                          <a:ea typeface="Times New Roman"/>
                          <a:cs typeface="Times New Roman"/>
                          <a:sym typeface="Times New Roman"/>
                        </a:rPr>
                        <a:t>Institucionet e kujdesit shëndetësor, private apo publike, të cilat nuk respektojne ndalimin e grumbullimit të pacientëve dhe distancën prej 1.5m </a:t>
                      </a:r>
                      <a:endParaRPr sz="1000"/>
                    </a:p>
                  </a:txBody>
                  <a:tcPr marL="91425" marR="91425" marT="91425" marB="91425"/>
                </a:tc>
                <a:tc>
                  <a:txBody>
                    <a:bodyPr/>
                    <a:lstStyle/>
                    <a:p>
                      <a:pPr marL="0" lvl="0" indent="0" algn="l" rtl="0">
                        <a:lnSpc>
                          <a:spcPct val="150000"/>
                        </a:lnSpc>
                        <a:spcBef>
                          <a:spcPts val="0"/>
                        </a:spcBef>
                        <a:spcAft>
                          <a:spcPts val="1600"/>
                        </a:spcAft>
                        <a:buNone/>
                      </a:pPr>
                      <a:r>
                        <a:rPr lang="en" sz="1100">
                          <a:latin typeface="Times New Roman"/>
                          <a:ea typeface="Times New Roman"/>
                          <a:cs typeface="Times New Roman"/>
                          <a:sym typeface="Times New Roman"/>
                        </a:rPr>
                        <a:t>1 000 000 lekë (</a:t>
                      </a:r>
                      <a:r>
                        <a:rPr lang="en" sz="1000">
                          <a:latin typeface="Times New Roman"/>
                          <a:ea typeface="Times New Roman"/>
                          <a:cs typeface="Times New Roman"/>
                          <a:sym typeface="Times New Roman"/>
                        </a:rPr>
                        <a:t>një milionë)</a:t>
                      </a:r>
                      <a:endParaRPr sz="1000"/>
                    </a:p>
                  </a:txBody>
                  <a:tcPr marL="91425" marR="91425" marT="91425" marB="91425"/>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Në rast përsëritje, veprimtaria mbyllet për 6 muaj</a:t>
                      </a:r>
                      <a:endParaRPr sz="10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858300">
                <a:tc>
                  <a:txBody>
                    <a:bodyPr/>
                    <a:lstStyle/>
                    <a:p>
                      <a:pPr marL="0" lvl="0" indent="0" algn="l" rtl="0">
                        <a:lnSpc>
                          <a:spcPct val="100000"/>
                        </a:lnSpc>
                        <a:spcBef>
                          <a:spcPts val="0"/>
                        </a:spcBef>
                        <a:spcAft>
                          <a:spcPts val="1600"/>
                        </a:spcAft>
                        <a:buNone/>
                      </a:pPr>
                      <a:r>
                        <a:rPr lang="en" sz="1000">
                          <a:latin typeface="Times New Roman"/>
                          <a:ea typeface="Times New Roman"/>
                          <a:cs typeface="Times New Roman"/>
                          <a:sym typeface="Times New Roman"/>
                        </a:rPr>
                        <a:t>Shoqëruesi dhe/ose familjari i pacientit si dhe personi i ngarkuar me zbatimin e ndalimit </a:t>
                      </a:r>
                      <a:endParaRPr sz="1000"/>
                    </a:p>
                  </a:txBody>
                  <a:tcPr marL="91425" marR="91425" marT="91425" marB="91425"/>
                </a:tc>
                <a:tc>
                  <a:txBody>
                    <a:bodyPr/>
                    <a:lstStyle/>
                    <a:p>
                      <a:pPr marL="0" lvl="0" indent="0" algn="l" rtl="0">
                        <a:lnSpc>
                          <a:spcPct val="150000"/>
                        </a:lnSpc>
                        <a:spcBef>
                          <a:spcPts val="0"/>
                        </a:spcBef>
                        <a:spcAft>
                          <a:spcPts val="1600"/>
                        </a:spcAft>
                        <a:buNone/>
                      </a:pPr>
                      <a:r>
                        <a:rPr lang="en" sz="1100">
                          <a:latin typeface="Times New Roman"/>
                          <a:ea typeface="Times New Roman"/>
                          <a:cs typeface="Times New Roman"/>
                          <a:sym typeface="Times New Roman"/>
                        </a:rPr>
                        <a:t>500 000 lekë </a:t>
                      </a:r>
                      <a:r>
                        <a:rPr lang="en" sz="1000">
                          <a:latin typeface="Times New Roman"/>
                          <a:ea typeface="Times New Roman"/>
                          <a:cs typeface="Times New Roman"/>
                          <a:sym typeface="Times New Roman"/>
                        </a:rPr>
                        <a:t>(pesëqind mijë)</a:t>
                      </a:r>
                      <a:endParaRPr sz="1000"/>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715950">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Tregëtuesit e barnave shumicë/pakicë që rrisin cmimet e barnave</a:t>
                      </a:r>
                      <a:endParaRPr sz="10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5 000 000 lekë (shumice) (pesë milionë) </a:t>
                      </a:r>
                      <a:br>
                        <a:rPr lang="en" sz="1000">
                          <a:latin typeface="Times New Roman"/>
                          <a:ea typeface="Times New Roman"/>
                          <a:cs typeface="Times New Roman"/>
                          <a:sym typeface="Times New Roman"/>
                        </a:rPr>
                      </a:br>
                      <a:r>
                        <a:rPr lang="en" sz="1000">
                          <a:latin typeface="Times New Roman"/>
                          <a:ea typeface="Times New Roman"/>
                          <a:cs typeface="Times New Roman"/>
                          <a:sym typeface="Times New Roman"/>
                        </a:rPr>
                        <a:t>100 000 (pakicë) (njëqind mijë)</a:t>
                      </a:r>
                      <a:endParaRPr sz="10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Në rast përsëritje, veprimtaria mbyllet për 6 muaj</a:t>
                      </a:r>
                      <a:endParaRPr sz="1000"/>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545475">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Strukturat private, spitalore, ambulatore, hoteliere, autoambulancat, dhe personeli përkatës</a:t>
                      </a:r>
                      <a:endParaRPr sz="10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5 000 000 lekë (pesë milionë) </a:t>
                      </a:r>
                      <a:br>
                        <a:rPr lang="en" sz="1000">
                          <a:latin typeface="Times New Roman"/>
                          <a:ea typeface="Times New Roman"/>
                          <a:cs typeface="Times New Roman"/>
                          <a:sym typeface="Times New Roman"/>
                        </a:rPr>
                      </a:br>
                      <a:endParaRPr sz="10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Në rast përsëritje, veprimtaria mbyllet për 6 muaj</a:t>
                      </a:r>
                      <a:endParaRPr sz="1000"/>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9"/>
          <p:cNvSpPr txBox="1">
            <a:spLocks noGrp="1"/>
          </p:cNvSpPr>
          <p:nvPr>
            <p:ph type="title"/>
          </p:nvPr>
        </p:nvSpPr>
        <p:spPr>
          <a:xfrm>
            <a:off x="727650" y="23041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 për t’u marrë nga struktura të veçanta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40"/>
          <p:cNvSpPr txBox="1">
            <a:spLocks noGrp="1"/>
          </p:cNvSpPr>
          <p:nvPr>
            <p:ph type="title"/>
          </p:nvPr>
        </p:nvSpPr>
        <p:spPr>
          <a:xfrm>
            <a:off x="727650" y="62330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Instituti i Shëndetit Publik (ISHP) </a:t>
            </a:r>
            <a:endParaRPr/>
          </a:p>
        </p:txBody>
      </p:sp>
      <p:sp>
        <p:nvSpPr>
          <p:cNvPr id="250" name="Google Shape;250;p40"/>
          <p:cNvSpPr txBox="1">
            <a:spLocks noGrp="1"/>
          </p:cNvSpPr>
          <p:nvPr>
            <p:ph type="body" idx="1"/>
          </p:nvPr>
        </p:nvSpPr>
        <p:spPr>
          <a:xfrm>
            <a:off x="100500" y="1283725"/>
            <a:ext cx="8697600" cy="3064500"/>
          </a:xfrm>
          <a:prstGeom prst="rect">
            <a:avLst/>
          </a:prstGeom>
        </p:spPr>
        <p:txBody>
          <a:bodyPr spcFirstLastPara="1" wrap="square" lIns="91425" tIns="91425" rIns="91425" bIns="91425" anchor="t" anchorCtr="0">
            <a:noAutofit/>
          </a:bodyPr>
          <a:lstStyle/>
          <a:p>
            <a:pPr marL="457200" lvl="0" indent="0" algn="just" rtl="0">
              <a:spcBef>
                <a:spcPts val="0"/>
              </a:spcBef>
              <a:spcAft>
                <a:spcPts val="0"/>
              </a:spcAft>
              <a:buNone/>
            </a:pPr>
            <a:r>
              <a:rPr lang="en" sz="1400">
                <a:solidFill>
                  <a:srgbClr val="000000"/>
                </a:solidFill>
                <a:latin typeface="Times New Roman"/>
                <a:ea typeface="Times New Roman"/>
                <a:cs typeface="Times New Roman"/>
                <a:sym typeface="Times New Roman"/>
              </a:rPr>
              <a:t>Ngarkohet me:</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16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Përcaktimin e nivelin të rrezikut dhe depërtimit të COVID-19 në vend. </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Përforcimin e survejancës për infeksione të rënda respiratore akute dhe pneumoni akute</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Sigurimin e marrjes së mostrave respiratore (bashkëpunim me spitalet në rang vendi)</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Përkufizimin e rastit klinik dhe përgatitjen e udhëzimeve për: </a:t>
            </a:r>
            <a:endParaRPr sz="1400">
              <a:solidFill>
                <a:srgbClr val="000000"/>
              </a:solidFill>
              <a:latin typeface="Times New Roman"/>
              <a:ea typeface="Times New Roman"/>
              <a:cs typeface="Times New Roman"/>
              <a:sym typeface="Times New Roman"/>
            </a:endParaRPr>
          </a:p>
          <a:p>
            <a:pPr marL="914400" lvl="1"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Survejancën dhe hetimin epidemiologjik,</a:t>
            </a:r>
            <a:endParaRPr sz="1400">
              <a:solidFill>
                <a:srgbClr val="000000"/>
              </a:solidFill>
              <a:latin typeface="Times New Roman"/>
              <a:ea typeface="Times New Roman"/>
              <a:cs typeface="Times New Roman"/>
              <a:sym typeface="Times New Roman"/>
            </a:endParaRPr>
          </a:p>
          <a:p>
            <a:pPr marL="914400" lvl="1"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Hetimin e kontakteve,</a:t>
            </a:r>
            <a:endParaRPr sz="1400">
              <a:solidFill>
                <a:srgbClr val="000000"/>
              </a:solidFill>
              <a:latin typeface="Times New Roman"/>
              <a:ea typeface="Times New Roman"/>
              <a:cs typeface="Times New Roman"/>
              <a:sym typeface="Times New Roman"/>
            </a:endParaRPr>
          </a:p>
          <a:p>
            <a:pPr marL="914400" lvl="1"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Marrjen dhe transportin e mostrave</a:t>
            </a:r>
            <a:endParaRPr sz="1400">
              <a:solidFill>
                <a:srgbClr val="000000"/>
              </a:solidFill>
              <a:latin typeface="Times New Roman"/>
              <a:ea typeface="Times New Roman"/>
              <a:cs typeface="Times New Roman"/>
              <a:sym typeface="Times New Roman"/>
            </a:endParaRPr>
          </a:p>
          <a:p>
            <a:pPr marL="914400" lvl="1"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Kontrollin e infeksionit për rasteve e infektuara</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Përgatitjen e udhëzimit për menaxhimin e rasteve të infektuara</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Koordinimi në rang vendor, të veprimeve me Operatorinë e Shërbimit të Kujdesit Shëndetësor</a:t>
            </a: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1"/>
          <p:cNvSpPr txBox="1">
            <a:spLocks noGrp="1"/>
          </p:cNvSpPr>
          <p:nvPr>
            <p:ph type="title"/>
          </p:nvPr>
        </p:nvSpPr>
        <p:spPr>
          <a:xfrm>
            <a:off x="727650" y="1278750"/>
            <a:ext cx="7688700" cy="115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Qendra Spitalore Universitare “Nënë Tereza” Tiranë (QSUT) dhe Spitali Universitar Shefqet Ndroqi</a:t>
            </a:r>
            <a:endParaRPr sz="1800"/>
          </a:p>
        </p:txBody>
      </p:sp>
      <p:sp>
        <p:nvSpPr>
          <p:cNvPr id="256" name="Google Shape;256;p41"/>
          <p:cNvSpPr txBox="1">
            <a:spLocks noGrp="1"/>
          </p:cNvSpPr>
          <p:nvPr>
            <p:ph type="body" idx="1"/>
          </p:nvPr>
        </p:nvSpPr>
        <p:spPr>
          <a:xfrm>
            <a:off x="727650" y="2337900"/>
            <a:ext cx="7688700" cy="219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1600"/>
              </a:spcBef>
              <a:spcAft>
                <a:spcPts val="0"/>
              </a:spcAft>
              <a:buClr>
                <a:srgbClr val="000000"/>
              </a:buClr>
              <a:buSzPts val="1400"/>
              <a:buChar char="❖"/>
            </a:pPr>
            <a:r>
              <a:rPr lang="en" sz="1400">
                <a:solidFill>
                  <a:srgbClr val="000000"/>
                </a:solidFill>
                <a:latin typeface="Times New Roman"/>
                <a:ea typeface="Times New Roman"/>
                <a:cs typeface="Times New Roman"/>
                <a:sym typeface="Times New Roman"/>
              </a:rPr>
              <a:t>Bashkëpunon me ISHP për përgatitjen e udhëzimit për menaxhimin e rasteve te infektuara;</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Vlerëson  nevojat sipas listave të OBSH (në bashkëpunim me ISHP);</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Koordininon menaxhimin e pacientëve ndërmjet këtyre strukturave.</a:t>
            </a:r>
            <a:endParaRPr sz="1400">
              <a:solidFill>
                <a:srgbClr val="000000"/>
              </a:solidFill>
              <a:latin typeface="Times New Roman"/>
              <a:ea typeface="Times New Roman"/>
              <a:cs typeface="Times New Roman"/>
              <a:sym typeface="Times New Roman"/>
            </a:endParaRPr>
          </a:p>
          <a:p>
            <a:pPr marL="0" lvl="0" indent="0" algn="just" rtl="0">
              <a:spcBef>
                <a:spcPts val="0"/>
              </a:spcBef>
              <a:spcAft>
                <a:spcPts val="0"/>
              </a:spcAft>
              <a:buNone/>
            </a:pPr>
            <a:endParaRPr sz="14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sz="1400">
              <a:solidFill>
                <a:srgbClr val="000000"/>
              </a:solidFill>
              <a:latin typeface="Times New Roman"/>
              <a:ea typeface="Times New Roman"/>
              <a:cs typeface="Times New Roman"/>
              <a:sym typeface="Times New Roman"/>
            </a:endParaRPr>
          </a:p>
          <a:p>
            <a:pPr marL="0" lvl="0" indent="0" algn="l" rtl="0">
              <a:spcBef>
                <a:spcPts val="1600"/>
              </a:spcBef>
              <a:spcAft>
                <a:spcPts val="1600"/>
              </a:spcAft>
              <a:buNone/>
            </a:pPr>
            <a:endParaRPr sz="1400">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2"/>
          <p:cNvSpPr txBox="1">
            <a:spLocks noGrp="1"/>
          </p:cNvSpPr>
          <p:nvPr>
            <p:ph type="title"/>
          </p:nvPr>
        </p:nvSpPr>
        <p:spPr>
          <a:xfrm>
            <a:off x="729450" y="6512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Shërbimet publike </a:t>
            </a:r>
            <a:endParaRPr/>
          </a:p>
          <a:p>
            <a:pPr marL="0" lvl="0" indent="0" algn="l" rtl="0">
              <a:spcBef>
                <a:spcPts val="0"/>
              </a:spcBef>
              <a:spcAft>
                <a:spcPts val="0"/>
              </a:spcAft>
              <a:buNone/>
            </a:pPr>
            <a:endParaRPr/>
          </a:p>
        </p:txBody>
      </p:sp>
      <p:sp>
        <p:nvSpPr>
          <p:cNvPr id="262" name="Google Shape;262;p42"/>
          <p:cNvSpPr txBox="1"/>
          <p:nvPr/>
        </p:nvSpPr>
        <p:spPr>
          <a:xfrm>
            <a:off x="271700" y="1306513"/>
            <a:ext cx="8378400" cy="5352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0"/>
              </a:spcBef>
              <a:spcAft>
                <a:spcPts val="0"/>
              </a:spcAft>
              <a:buClr>
                <a:srgbClr val="1A1A1A"/>
              </a:buClr>
              <a:buSzPts val="1400"/>
              <a:buFont typeface="Times New Roman"/>
              <a:buChar char="●"/>
            </a:pPr>
            <a:r>
              <a:rPr lang="en">
                <a:solidFill>
                  <a:srgbClr val="1A1A1A"/>
                </a:solidFill>
                <a:latin typeface="Times New Roman"/>
                <a:ea typeface="Times New Roman"/>
                <a:cs typeface="Times New Roman"/>
                <a:sym typeface="Times New Roman"/>
              </a:rPr>
              <a:t>Institucionet publike shfrytëzojnë maksimalisht shërbimet online dhe platformën e-albania. Në shërbimet për të cilat nevojitet kontakt i afërt me publikun, punonjësit pajisen me mjete mbrojtëse.</a:t>
            </a:r>
            <a:endParaRPr>
              <a:solidFill>
                <a:srgbClr val="1A1A1A"/>
              </a:solidFill>
              <a:latin typeface="Times New Roman"/>
              <a:ea typeface="Times New Roman"/>
              <a:cs typeface="Times New Roman"/>
              <a:sym typeface="Times New Roman"/>
            </a:endParaRPr>
          </a:p>
          <a:p>
            <a:pPr marL="0" lvl="0" indent="0" algn="l" rtl="0">
              <a:spcBef>
                <a:spcPts val="1600"/>
              </a:spcBef>
              <a:spcAft>
                <a:spcPts val="0"/>
              </a:spcAft>
              <a:buNone/>
            </a:pPr>
            <a:endParaRPr>
              <a:latin typeface="Lato"/>
              <a:ea typeface="Lato"/>
              <a:cs typeface="Lato"/>
              <a:sym typeface="Lato"/>
            </a:endParaRPr>
          </a:p>
        </p:txBody>
      </p:sp>
      <p:sp>
        <p:nvSpPr>
          <p:cNvPr id="263" name="Google Shape;263;p42"/>
          <p:cNvSpPr txBox="1"/>
          <p:nvPr/>
        </p:nvSpPr>
        <p:spPr>
          <a:xfrm>
            <a:off x="241400" y="3035925"/>
            <a:ext cx="8439000" cy="6690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0"/>
              </a:spcBef>
              <a:spcAft>
                <a:spcPts val="0"/>
              </a:spcAft>
              <a:buClr>
                <a:srgbClr val="1A1A1A"/>
              </a:buClr>
              <a:buSzPts val="1400"/>
              <a:buFont typeface="Times New Roman"/>
              <a:buChar char="●"/>
            </a:pPr>
            <a:r>
              <a:rPr lang="en">
                <a:solidFill>
                  <a:srgbClr val="1A1A1A"/>
                </a:solidFill>
                <a:latin typeface="Times New Roman"/>
                <a:ea typeface="Times New Roman"/>
                <a:cs typeface="Times New Roman"/>
                <a:sym typeface="Times New Roman"/>
              </a:rPr>
              <a:t>Garantohet vazhdimësia e shërbimit postar, nën kushte sigurie për punonjësit dhe klientët, duke shmangur kontaktin e afërt dhe grumbullimet në sportele. </a:t>
            </a:r>
            <a:endParaRPr>
              <a:solidFill>
                <a:srgbClr val="1A1A1A"/>
              </a:solidFill>
              <a:latin typeface="Times New Roman"/>
              <a:ea typeface="Times New Roman"/>
              <a:cs typeface="Times New Roman"/>
              <a:sym typeface="Times New Roman"/>
            </a:endParaRPr>
          </a:p>
        </p:txBody>
      </p:sp>
      <p:sp>
        <p:nvSpPr>
          <p:cNvPr id="264" name="Google Shape;264;p42"/>
          <p:cNvSpPr txBox="1"/>
          <p:nvPr/>
        </p:nvSpPr>
        <p:spPr>
          <a:xfrm>
            <a:off x="241400" y="4487425"/>
            <a:ext cx="8607600" cy="4833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0"/>
              </a:spcBef>
              <a:spcAft>
                <a:spcPts val="0"/>
              </a:spcAft>
              <a:buClr>
                <a:srgbClr val="000000"/>
              </a:buClr>
              <a:buSzPts val="1400"/>
              <a:buFont typeface="Times New Roman"/>
              <a:buChar char="●"/>
            </a:pPr>
            <a:r>
              <a:rPr lang="en">
                <a:latin typeface="Times New Roman"/>
                <a:ea typeface="Times New Roman"/>
                <a:cs typeface="Times New Roman"/>
                <a:sym typeface="Times New Roman"/>
              </a:rPr>
              <a:t>OShEE dhe ujësjellësit ofrojnë shërbime me personel të reduktuar, për t’ju përgjigjur emergjencave të qytetarëve.</a:t>
            </a:r>
            <a:endParaRPr>
              <a:latin typeface="Times New Roman"/>
              <a:ea typeface="Times New Roman"/>
              <a:cs typeface="Times New Roman"/>
              <a:sym typeface="Times New Roman"/>
            </a:endParaRPr>
          </a:p>
        </p:txBody>
      </p:sp>
      <p:sp>
        <p:nvSpPr>
          <p:cNvPr id="265" name="Google Shape;265;p42"/>
          <p:cNvSpPr txBox="1"/>
          <p:nvPr/>
        </p:nvSpPr>
        <p:spPr>
          <a:xfrm>
            <a:off x="226250" y="3493650"/>
            <a:ext cx="8469300" cy="6690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Clr>
                <a:srgbClr val="1A1A1A"/>
              </a:buClr>
              <a:buSzPts val="1400"/>
              <a:buFont typeface="Times New Roman"/>
              <a:buChar char="●"/>
            </a:pPr>
            <a:r>
              <a:rPr lang="en">
                <a:solidFill>
                  <a:srgbClr val="1A1A1A"/>
                </a:solidFill>
                <a:latin typeface="Times New Roman"/>
                <a:ea typeface="Times New Roman"/>
                <a:cs typeface="Times New Roman"/>
                <a:sym typeface="Times New Roman"/>
              </a:rPr>
              <a:t>Pezullohen deri me 07.04.2020 veprimtaritë dhe shërbimet gjyqësore në të gjitha gjykatat e vendit, përveç çështjeve me natyrë të ngutshme. Në çdo rast, ndalohet prania e publikut në seancë. Komunikimi i publikut me gjykatat mundësohet nëpërmjet mjeteve të komunikimit elektronik. </a:t>
            </a:r>
            <a:endParaRPr>
              <a:solidFill>
                <a:srgbClr val="1A1A1A"/>
              </a:solidFill>
              <a:latin typeface="Times New Roman"/>
              <a:ea typeface="Times New Roman"/>
              <a:cs typeface="Times New Roman"/>
              <a:sym typeface="Times New Roman"/>
            </a:endParaRPr>
          </a:p>
          <a:p>
            <a:pPr marL="457200" lvl="0" indent="0" algn="just" rtl="0">
              <a:spcBef>
                <a:spcPts val="1200"/>
              </a:spcBef>
              <a:spcAft>
                <a:spcPts val="0"/>
              </a:spcAft>
              <a:buNone/>
            </a:pPr>
            <a:endParaRPr>
              <a:solidFill>
                <a:srgbClr val="1A1A1A"/>
              </a:solidFill>
              <a:latin typeface="Times New Roman"/>
              <a:ea typeface="Times New Roman"/>
              <a:cs typeface="Times New Roman"/>
              <a:sym typeface="Times New Roman"/>
            </a:endParaRPr>
          </a:p>
        </p:txBody>
      </p:sp>
      <p:sp>
        <p:nvSpPr>
          <p:cNvPr id="266" name="Google Shape;266;p42"/>
          <p:cNvSpPr txBox="1"/>
          <p:nvPr/>
        </p:nvSpPr>
        <p:spPr>
          <a:xfrm>
            <a:off x="241400" y="1961825"/>
            <a:ext cx="8607600" cy="9540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0"/>
              </a:spcBef>
              <a:spcAft>
                <a:spcPts val="0"/>
              </a:spcAft>
              <a:buSzPts val="1400"/>
              <a:buFont typeface="Lato"/>
              <a:buChar char="●"/>
            </a:pPr>
            <a:r>
              <a:rPr lang="en">
                <a:latin typeface="Times New Roman"/>
                <a:ea typeface="Times New Roman"/>
                <a:cs typeface="Times New Roman"/>
                <a:sym typeface="Times New Roman"/>
              </a:rPr>
              <a:t>Nëpunësit civilë dhe punonjësit e tjerë të administratës publike do të punojnë në orarin 08:00 - 13:00. Ata ngarkohen të kryejnë çdo detyrë funksionale që iu ngarkohet nga eprori i drejtpërdrejtë apo titullari i institucionit, e cila mund të përmbushet në kushtet e banesës, nëpërmjet komunikimit telefonik apo të mënyrave të tjera të komunikimit elektronik</a:t>
            </a:r>
            <a:endParaRPr>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3"/>
          <p:cNvSpPr txBox="1">
            <a:spLocks noGrp="1"/>
          </p:cNvSpPr>
          <p:nvPr>
            <p:ph type="title"/>
          </p:nvPr>
        </p:nvSpPr>
        <p:spPr>
          <a:xfrm>
            <a:off x="727650" y="6359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Shërbimet e përkujdesit shoqëror </a:t>
            </a:r>
            <a:endParaRPr/>
          </a:p>
        </p:txBody>
      </p:sp>
      <p:sp>
        <p:nvSpPr>
          <p:cNvPr id="272" name="Google Shape;272;p43"/>
          <p:cNvSpPr txBox="1">
            <a:spLocks noGrp="1"/>
          </p:cNvSpPr>
          <p:nvPr>
            <p:ph type="body" idx="1"/>
          </p:nvPr>
        </p:nvSpPr>
        <p:spPr>
          <a:xfrm>
            <a:off x="457200" y="1533525"/>
            <a:ext cx="8229600" cy="771600"/>
          </a:xfrm>
          <a:prstGeom prst="rect">
            <a:avLst/>
          </a:prstGeom>
        </p:spPr>
        <p:txBody>
          <a:bodyPr spcFirstLastPara="1" wrap="square" lIns="91425" tIns="91425" rIns="91425" bIns="91425" anchor="t" anchorCtr="0">
            <a:noAutofit/>
          </a:bodyPr>
          <a:lstStyle/>
          <a:p>
            <a:pPr marL="457200" lvl="0" indent="-317500" algn="just" rtl="0">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Pezullohen vizitat nga të afërm në institucione të përkujdesit shoqëror, përveç se me leje të titullarit të Shërbimit Social Shtetëror.</a:t>
            </a:r>
            <a:endParaRPr sz="1400">
              <a:solidFill>
                <a:srgbClr val="000000"/>
              </a:solidFill>
              <a:latin typeface="Times New Roman"/>
              <a:ea typeface="Times New Roman"/>
              <a:cs typeface="Times New Roman"/>
              <a:sym typeface="Times New Roman"/>
            </a:endParaRPr>
          </a:p>
          <a:p>
            <a:pPr marL="457200" lvl="0" indent="0" algn="l" rtl="0">
              <a:spcBef>
                <a:spcPts val="1600"/>
              </a:spcBef>
              <a:spcAft>
                <a:spcPts val="1600"/>
              </a:spcAft>
              <a:buNone/>
            </a:pPr>
            <a:endParaRPr sz="1400">
              <a:solidFill>
                <a:srgbClr val="000000"/>
              </a:solidFill>
              <a:latin typeface="Times New Roman"/>
              <a:ea typeface="Times New Roman"/>
              <a:cs typeface="Times New Roman"/>
              <a:sym typeface="Times New Roman"/>
            </a:endParaRPr>
          </a:p>
        </p:txBody>
      </p:sp>
      <p:sp>
        <p:nvSpPr>
          <p:cNvPr id="273" name="Google Shape;273;p43"/>
          <p:cNvSpPr txBox="1"/>
          <p:nvPr/>
        </p:nvSpPr>
        <p:spPr>
          <a:xfrm>
            <a:off x="457200" y="2305125"/>
            <a:ext cx="8229600" cy="6942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Drejtuesit/mjekët e institucioneve të përkujdesit shoqëror publike dhe private të mbajnë kontakte me njësitë vendore të kujdesit shëndetësor, të monitorojnë situatën shëndetësore të përfituesve të këtyre shërbimeve dhe të raportojnë pranë Drejtorisë së Përgjithshme të Shërbimit Social Shtetëor mbi monitorimin e procesit.  </a:t>
            </a:r>
            <a:endParaRPr>
              <a:latin typeface="Times New Roman"/>
              <a:ea typeface="Times New Roman"/>
              <a:cs typeface="Times New Roman"/>
              <a:sym typeface="Times New Roman"/>
            </a:endParaRPr>
          </a:p>
          <a:p>
            <a:pPr marL="0" lvl="0" indent="0" algn="l" rtl="0">
              <a:spcBef>
                <a:spcPts val="1200"/>
              </a:spcBef>
              <a:spcAft>
                <a:spcPts val="0"/>
              </a:spcAft>
              <a:buNone/>
            </a:pPr>
            <a:endParaRPr>
              <a:latin typeface="Times New Roman"/>
              <a:ea typeface="Times New Roman"/>
              <a:cs typeface="Times New Roman"/>
              <a:sym typeface="Times New Roman"/>
            </a:endParaRPr>
          </a:p>
        </p:txBody>
      </p:sp>
      <p:sp>
        <p:nvSpPr>
          <p:cNvPr id="274" name="Google Shape;274;p43"/>
          <p:cNvSpPr txBox="1"/>
          <p:nvPr/>
        </p:nvSpPr>
        <p:spPr>
          <a:xfrm>
            <a:off x="457200" y="3791425"/>
            <a:ext cx="8229600" cy="6942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Merren masa të shtuara higjieno-sanitare dhe dezinfektohen të gjitha ambientet në institucionet e përkujdesit shoqëror.</a:t>
            </a:r>
            <a:endParaRPr>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4"/>
          <p:cNvSpPr txBox="1">
            <a:spLocks noGrp="1"/>
          </p:cNvSpPr>
          <p:nvPr>
            <p:ph type="title"/>
          </p:nvPr>
        </p:nvSpPr>
        <p:spPr>
          <a:xfrm>
            <a:off x="727650" y="56260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Ofrimi i asistencës në banesë për shtresat në nevojë</a:t>
            </a:r>
            <a:endParaRPr sz="2200"/>
          </a:p>
        </p:txBody>
      </p:sp>
      <p:sp>
        <p:nvSpPr>
          <p:cNvPr id="280" name="Google Shape;280;p44"/>
          <p:cNvSpPr txBox="1">
            <a:spLocks noGrp="1"/>
          </p:cNvSpPr>
          <p:nvPr>
            <p:ph type="body" idx="1"/>
          </p:nvPr>
        </p:nvSpPr>
        <p:spPr>
          <a:xfrm>
            <a:off x="235475" y="1317250"/>
            <a:ext cx="8564400" cy="1372200"/>
          </a:xfrm>
          <a:prstGeom prst="rect">
            <a:avLst/>
          </a:prstGeom>
        </p:spPr>
        <p:txBody>
          <a:bodyPr spcFirstLastPara="1" wrap="square" lIns="91425" tIns="91425" rIns="91425" bIns="91425" anchor="t" anchorCtr="0">
            <a:noAutofit/>
          </a:bodyPr>
          <a:lstStyle/>
          <a:p>
            <a:pPr marL="457200" lvl="0" indent="-317500" algn="just" rtl="0">
              <a:spcBef>
                <a:spcPts val="12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Dërgimi i pagesave mujore që subjektet përfitojnë nga programi i mbrojtjes sociale nga sigurimet shoqërore dhe dërgimi i produkteve, ushqimore e joushqimore, minimale, barnave të rimbursueshme dhe atyre me kërkesë, për përballimin e situatës apo në kryerjen e furnizimeve me produktet e mësipërme, për llogari të tyre. </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1600"/>
              </a:spcAft>
              <a:buNone/>
            </a:pPr>
            <a:endParaRPr sz="1400">
              <a:latin typeface="Times New Roman"/>
              <a:ea typeface="Times New Roman"/>
              <a:cs typeface="Times New Roman"/>
              <a:sym typeface="Times New Roman"/>
            </a:endParaRPr>
          </a:p>
        </p:txBody>
      </p:sp>
      <p:sp>
        <p:nvSpPr>
          <p:cNvPr id="281" name="Google Shape;281;p44"/>
          <p:cNvSpPr txBox="1"/>
          <p:nvPr/>
        </p:nvSpPr>
        <p:spPr>
          <a:xfrm>
            <a:off x="235475" y="2472600"/>
            <a:ext cx="8564400" cy="23982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Font typeface="Times New Roman"/>
              <a:buChar char="●"/>
            </a:pPr>
            <a:r>
              <a:rPr lang="en">
                <a:latin typeface="Times New Roman"/>
                <a:ea typeface="Times New Roman"/>
                <a:cs typeface="Times New Roman"/>
                <a:sym typeface="Times New Roman"/>
              </a:rPr>
              <a:t>Shtresa në nevojë:</a:t>
            </a:r>
            <a:endParaRPr>
              <a:latin typeface="Times New Roman"/>
              <a:ea typeface="Times New Roman"/>
              <a:cs typeface="Times New Roman"/>
              <a:sym typeface="Times New Roman"/>
            </a:endParaRPr>
          </a:p>
          <a:p>
            <a:pPr marL="457200" lvl="0" indent="0" algn="l" rtl="0">
              <a:lnSpc>
                <a:spcPct val="100000"/>
              </a:lnSpc>
              <a:spcBef>
                <a:spcPts val="0"/>
              </a:spcBef>
              <a:spcAft>
                <a:spcPts val="0"/>
              </a:spcAft>
              <a:buNone/>
            </a:pPr>
            <a:endParaRPr>
              <a:latin typeface="Times New Roman"/>
              <a:ea typeface="Times New Roman"/>
              <a:cs typeface="Times New Roman"/>
              <a:sym typeface="Times New Roman"/>
            </a:endParaRPr>
          </a:p>
          <a:p>
            <a:pPr marL="914400" lvl="0" indent="-317500" algn="l" rtl="0">
              <a:lnSpc>
                <a:spcPct val="100000"/>
              </a:lnSpc>
              <a:spcBef>
                <a:spcPts val="0"/>
              </a:spcBef>
              <a:spcAft>
                <a:spcPts val="0"/>
              </a:spcAft>
              <a:buSzPts val="1400"/>
              <a:buFont typeface="Times New Roman"/>
              <a:buAutoNum type="alphaLcParenR"/>
            </a:pPr>
            <a:r>
              <a:rPr lang="en">
                <a:latin typeface="Times New Roman"/>
                <a:ea typeface="Times New Roman"/>
                <a:cs typeface="Times New Roman"/>
                <a:sym typeface="Times New Roman"/>
              </a:rPr>
              <a:t>personat/familjet, të cilët nuk kanë familjarë të aftë për punë në njësinë administrative ku jetojnë:</a:t>
            </a:r>
            <a:endParaRPr>
              <a:latin typeface="Times New Roman"/>
              <a:ea typeface="Times New Roman"/>
              <a:cs typeface="Times New Roman"/>
              <a:sym typeface="Times New Roman"/>
            </a:endParaRPr>
          </a:p>
          <a:p>
            <a:pPr marL="914400" lvl="0" indent="457200" algn="l" rtl="0">
              <a:lnSpc>
                <a:spcPct val="100000"/>
              </a:lnSpc>
              <a:spcBef>
                <a:spcPts val="0"/>
              </a:spcBef>
              <a:spcAft>
                <a:spcPts val="0"/>
              </a:spcAft>
              <a:buNone/>
            </a:pPr>
            <a:r>
              <a:rPr lang="en">
                <a:latin typeface="Times New Roman"/>
                <a:ea typeface="Times New Roman"/>
                <a:cs typeface="Times New Roman"/>
                <a:sym typeface="Times New Roman"/>
              </a:rPr>
              <a:t>i. Familjet/individët në nevojë, përfitues të ndihmës ekonomike;</a:t>
            </a:r>
            <a:endParaRPr>
              <a:latin typeface="Times New Roman"/>
              <a:ea typeface="Times New Roman"/>
              <a:cs typeface="Times New Roman"/>
              <a:sym typeface="Times New Roman"/>
            </a:endParaRPr>
          </a:p>
          <a:p>
            <a:pPr marL="914400" lvl="0" indent="457200" algn="l" rtl="0">
              <a:lnSpc>
                <a:spcPct val="100000"/>
              </a:lnSpc>
              <a:spcBef>
                <a:spcPts val="0"/>
              </a:spcBef>
              <a:spcAft>
                <a:spcPts val="0"/>
              </a:spcAft>
              <a:buNone/>
            </a:pPr>
            <a:r>
              <a:rPr lang="en">
                <a:latin typeface="Times New Roman"/>
                <a:ea typeface="Times New Roman"/>
                <a:cs typeface="Times New Roman"/>
                <a:sym typeface="Times New Roman"/>
              </a:rPr>
              <a:t>ii. Personat me aftësi të kufizuara;</a:t>
            </a:r>
            <a:endParaRPr>
              <a:latin typeface="Times New Roman"/>
              <a:ea typeface="Times New Roman"/>
              <a:cs typeface="Times New Roman"/>
              <a:sym typeface="Times New Roman"/>
            </a:endParaRPr>
          </a:p>
          <a:p>
            <a:pPr marL="914400" lvl="0" indent="457200" algn="l" rtl="0">
              <a:lnSpc>
                <a:spcPct val="100000"/>
              </a:lnSpc>
              <a:spcBef>
                <a:spcPts val="0"/>
              </a:spcBef>
              <a:spcAft>
                <a:spcPts val="0"/>
              </a:spcAft>
              <a:buNone/>
            </a:pPr>
            <a:r>
              <a:rPr lang="en">
                <a:latin typeface="Times New Roman"/>
                <a:ea typeface="Times New Roman"/>
                <a:cs typeface="Times New Roman"/>
                <a:sym typeface="Times New Roman"/>
              </a:rPr>
              <a:t>iii. Personat, të cilët përfitojnë pension pleqërie.</a:t>
            </a:r>
            <a:endParaRPr>
              <a:latin typeface="Times New Roman"/>
              <a:ea typeface="Times New Roman"/>
              <a:cs typeface="Times New Roman"/>
              <a:sym typeface="Times New Roman"/>
            </a:endParaRPr>
          </a:p>
          <a:p>
            <a:pPr marL="914400" lvl="0" indent="457200" algn="l" rtl="0">
              <a:lnSpc>
                <a:spcPct val="100000"/>
              </a:lnSpc>
              <a:spcBef>
                <a:spcPts val="0"/>
              </a:spcBef>
              <a:spcAft>
                <a:spcPts val="0"/>
              </a:spcAft>
              <a:buNone/>
            </a:pPr>
            <a:endParaRPr>
              <a:latin typeface="Times New Roman"/>
              <a:ea typeface="Times New Roman"/>
              <a:cs typeface="Times New Roman"/>
              <a:sym typeface="Times New Roman"/>
            </a:endParaRPr>
          </a:p>
          <a:p>
            <a:pPr marL="914400" lvl="0" indent="-317500" algn="l" rtl="0">
              <a:lnSpc>
                <a:spcPct val="100000"/>
              </a:lnSpc>
              <a:spcBef>
                <a:spcPts val="0"/>
              </a:spcBef>
              <a:spcAft>
                <a:spcPts val="0"/>
              </a:spcAft>
              <a:buSzPts val="1400"/>
              <a:buFont typeface="Times New Roman"/>
              <a:buAutoNum type="alphaLcParenR"/>
            </a:pPr>
            <a:r>
              <a:rPr lang="en">
                <a:latin typeface="Times New Roman"/>
                <a:ea typeface="Times New Roman"/>
                <a:cs typeface="Times New Roman"/>
                <a:sym typeface="Times New Roman"/>
              </a:rPr>
              <a:t>personat, të cilët, pavarësisht përbërjes familjare dhe vendndodhjes së saj:</a:t>
            </a:r>
            <a:endParaRPr>
              <a:latin typeface="Times New Roman"/>
              <a:ea typeface="Times New Roman"/>
              <a:cs typeface="Times New Roman"/>
              <a:sym typeface="Times New Roman"/>
            </a:endParaRPr>
          </a:p>
          <a:p>
            <a:pPr marL="914400" lvl="0" indent="0" algn="l" rtl="0">
              <a:lnSpc>
                <a:spcPct val="100000"/>
              </a:lnSpc>
              <a:spcBef>
                <a:spcPts val="0"/>
              </a:spcBef>
              <a:spcAft>
                <a:spcPts val="0"/>
              </a:spcAft>
              <a:buNone/>
            </a:pPr>
            <a:r>
              <a:rPr lang="en">
                <a:latin typeface="Times New Roman"/>
                <a:ea typeface="Times New Roman"/>
                <a:cs typeface="Times New Roman"/>
                <a:sym typeface="Times New Roman"/>
              </a:rPr>
              <a:t>	i. Familjet/individët në nevojë, të cilët janë të pastrehë;</a:t>
            </a:r>
            <a:endParaRPr>
              <a:latin typeface="Times New Roman"/>
              <a:ea typeface="Times New Roman"/>
              <a:cs typeface="Times New Roman"/>
              <a:sym typeface="Times New Roman"/>
            </a:endParaRPr>
          </a:p>
          <a:p>
            <a:pPr marL="914400" lvl="0" indent="457200" algn="l" rtl="0">
              <a:lnSpc>
                <a:spcPct val="100000"/>
              </a:lnSpc>
              <a:spcBef>
                <a:spcPts val="0"/>
              </a:spcBef>
              <a:spcAft>
                <a:spcPts val="0"/>
              </a:spcAft>
              <a:buNone/>
            </a:pPr>
            <a:r>
              <a:rPr lang="en">
                <a:latin typeface="Times New Roman"/>
                <a:ea typeface="Times New Roman"/>
                <a:cs typeface="Times New Roman"/>
                <a:sym typeface="Times New Roman"/>
              </a:rPr>
              <a:t>ii. Familjet që kanë humbur banesën për shkak të tërmetit.</a:t>
            </a:r>
            <a:endParaRPr>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5"/>
          <p:cNvSpPr txBox="1">
            <a:spLocks noGrp="1"/>
          </p:cNvSpPr>
          <p:nvPr>
            <p:ph type="title"/>
          </p:nvPr>
        </p:nvSpPr>
        <p:spPr>
          <a:xfrm>
            <a:off x="727650" y="58740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Ofrimi i asistencës në banesë për shtresat në nevojë: procedura</a:t>
            </a:r>
            <a:endParaRPr sz="1800"/>
          </a:p>
        </p:txBody>
      </p:sp>
      <p:sp>
        <p:nvSpPr>
          <p:cNvPr id="287" name="Google Shape;287;p45"/>
          <p:cNvSpPr txBox="1">
            <a:spLocks noGrp="1"/>
          </p:cNvSpPr>
          <p:nvPr>
            <p:ph type="body" idx="1"/>
          </p:nvPr>
        </p:nvSpPr>
        <p:spPr>
          <a:xfrm>
            <a:off x="227850" y="1388150"/>
            <a:ext cx="8688300" cy="743700"/>
          </a:xfrm>
          <a:prstGeom prst="rect">
            <a:avLst/>
          </a:prstGeom>
        </p:spPr>
        <p:txBody>
          <a:bodyPr spcFirstLastPara="1" wrap="square" lIns="91425" tIns="91425" rIns="91425" bIns="91425" anchor="t" anchorCtr="0">
            <a:noAutofit/>
          </a:bodyPr>
          <a:lstStyle/>
          <a:p>
            <a:pPr marL="457200" lvl="0" indent="-317500" algn="just" rtl="0">
              <a:spcBef>
                <a:spcPts val="12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Përcaktimi i masës së produkteve, ushqimore dhe joushqimore, minimale, dhe i llojit të ndihmës kryhen me vendim të Komisionit Qendror për Ofrimin e Asistencës.</a:t>
            </a:r>
            <a:endParaRPr/>
          </a:p>
        </p:txBody>
      </p:sp>
      <p:sp>
        <p:nvSpPr>
          <p:cNvPr id="288" name="Google Shape;288;p45"/>
          <p:cNvSpPr txBox="1"/>
          <p:nvPr/>
        </p:nvSpPr>
        <p:spPr>
          <a:xfrm>
            <a:off x="227850" y="2131850"/>
            <a:ext cx="8688300" cy="7437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Prefekturat, bashkitë, me kërkesën e Komisionit Qendror për Ofrimin e Asistencës, Shërbimi Social Shtetëror dhe Instituti i Sigurimeve Shoqërore do të përpilojnë listat e subjekteve përfituese.</a:t>
            </a:r>
            <a:endParaRPr>
              <a:latin typeface="Times New Roman"/>
              <a:ea typeface="Times New Roman"/>
              <a:cs typeface="Times New Roman"/>
              <a:sym typeface="Times New Roman"/>
            </a:endParaRPr>
          </a:p>
        </p:txBody>
      </p:sp>
      <p:sp>
        <p:nvSpPr>
          <p:cNvPr id="289" name="Google Shape;289;p45"/>
          <p:cNvSpPr txBox="1"/>
          <p:nvPr/>
        </p:nvSpPr>
        <p:spPr>
          <a:xfrm>
            <a:off x="227850" y="2875550"/>
            <a:ext cx="8688300" cy="15561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Listat i dërgohen në rrugë elektronike Komisionit Qendror për Ofrimin e Asistencës dhe Drejtorisë së Përgjithshme të Gjendjes Civile. Pas verifikimit dhe konfirmimit, prefektët e qarqeve dhe kryetarët e bashkive ngrenë komisionet e mbrojtjes civile. Angazhohen personeli i bashkive dhe prefekturave, shërbimi vullnetar dhe Forcat e Armatosura të Republikës së Shqipërisë për dërgimin e produkteve, ushqimore dhe joushqimore, te shtresat në nevojë.</a:t>
            </a:r>
            <a:endParaRPr>
              <a:latin typeface="Times New Roman"/>
              <a:ea typeface="Times New Roman"/>
              <a:cs typeface="Times New Roman"/>
              <a:sym typeface="Times New Roman"/>
            </a:endParaRPr>
          </a:p>
        </p:txBody>
      </p:sp>
      <p:sp>
        <p:nvSpPr>
          <p:cNvPr id="290" name="Google Shape;290;p45"/>
          <p:cNvSpPr txBox="1"/>
          <p:nvPr/>
        </p:nvSpPr>
        <p:spPr>
          <a:xfrm>
            <a:off x="227850" y="4344850"/>
            <a:ext cx="8688300" cy="5352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Lato"/>
              <a:buChar char="●"/>
            </a:pPr>
            <a:r>
              <a:rPr lang="en">
                <a:latin typeface="Times New Roman"/>
                <a:ea typeface="Times New Roman"/>
                <a:cs typeface="Times New Roman"/>
                <a:sym typeface="Times New Roman"/>
              </a:rPr>
              <a:t>Dërgimi i pagesës mujore kryhet nga shërbimi postar, dhe listat përditësohen çdo javë.</a:t>
            </a:r>
            <a:endParaRPr>
              <a:latin typeface="Lato"/>
              <a:ea typeface="Lato"/>
              <a:cs typeface="Lato"/>
              <a:sym typeface="Lat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6"/>
          <p:cNvSpPr txBox="1">
            <a:spLocks noGrp="1"/>
          </p:cNvSpPr>
          <p:nvPr>
            <p:ph type="title"/>
          </p:nvPr>
        </p:nvSpPr>
        <p:spPr>
          <a:xfrm>
            <a:off x="727650" y="6178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Tatimet dhe doganat</a:t>
            </a:r>
            <a:endParaRPr/>
          </a:p>
          <a:p>
            <a:pPr marL="0" lvl="0" indent="0" algn="l" rtl="0">
              <a:spcBef>
                <a:spcPts val="0"/>
              </a:spcBef>
              <a:spcAft>
                <a:spcPts val="0"/>
              </a:spcAft>
              <a:buNone/>
            </a:pPr>
            <a:endParaRPr/>
          </a:p>
        </p:txBody>
      </p:sp>
      <p:sp>
        <p:nvSpPr>
          <p:cNvPr id="296" name="Google Shape;296;p46"/>
          <p:cNvSpPr txBox="1">
            <a:spLocks noGrp="1"/>
          </p:cNvSpPr>
          <p:nvPr>
            <p:ph type="body" idx="1"/>
          </p:nvPr>
        </p:nvSpPr>
        <p:spPr>
          <a:xfrm>
            <a:off x="344250" y="1354500"/>
            <a:ext cx="8517300" cy="702900"/>
          </a:xfrm>
          <a:prstGeom prst="rect">
            <a:avLst/>
          </a:prstGeom>
        </p:spPr>
        <p:txBody>
          <a:bodyPr spcFirstLastPara="1" wrap="square" lIns="91425" tIns="91425" rIns="91425" bIns="91425" anchor="t" anchorCtr="0">
            <a:noAutofit/>
          </a:bodyPr>
          <a:lstStyle/>
          <a:p>
            <a:pPr marL="457200" lvl="0" indent="-317500" algn="just" rtl="0">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Drejtoria e Përgjithshme e Tatimeve orienton tatimpaguesit dhe të gjithë të interesuarit të marrin shërbimet në mënyrë elektronike. Edhe për Doganat, shërbimet ndaj operatorëve ekonomikë kryhen online përsa është e mundur.</a:t>
            </a:r>
            <a:endParaRPr sz="1400">
              <a:solidFill>
                <a:srgbClr val="000000"/>
              </a:solidFill>
              <a:latin typeface="Times New Roman"/>
              <a:ea typeface="Times New Roman"/>
              <a:cs typeface="Times New Roman"/>
              <a:sym typeface="Times New Roman"/>
            </a:endParaRPr>
          </a:p>
        </p:txBody>
      </p:sp>
      <p:sp>
        <p:nvSpPr>
          <p:cNvPr id="297" name="Google Shape;297;p46"/>
          <p:cNvSpPr txBox="1"/>
          <p:nvPr/>
        </p:nvSpPr>
        <p:spPr>
          <a:xfrm>
            <a:off x="344250" y="2218525"/>
            <a:ext cx="8517300" cy="9915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Nuk do të ofrohen shërbime për operatorët ekonomikë pranë Drejtorisë së Përgjithshme të Doganave. Shërbimi i korrespondecës dhe protokollit do të zhvendoset jashtë ambienteve të DPD-së. Zyra e protokollit do të tërheqë korrespondecën çdo ditë në orën 14:00. Është instaluar info-point me të dhënat e kontaktit për çdo drejtori. Numrat e kontaktit info-point janë: </a:t>
            </a:r>
            <a:r>
              <a:rPr lang="en" b="1">
                <a:latin typeface="Times New Roman"/>
                <a:ea typeface="Times New Roman"/>
                <a:cs typeface="Times New Roman"/>
                <a:sym typeface="Times New Roman"/>
              </a:rPr>
              <a:t>069 244 544 4 </a:t>
            </a:r>
            <a:r>
              <a:rPr lang="en">
                <a:latin typeface="Times New Roman"/>
                <a:ea typeface="Times New Roman"/>
                <a:cs typeface="Times New Roman"/>
                <a:sym typeface="Times New Roman"/>
              </a:rPr>
              <a:t>nga ora 08:00 – 12:00</a:t>
            </a:r>
            <a:r>
              <a:rPr lang="en" b="1">
                <a:latin typeface="Times New Roman"/>
                <a:ea typeface="Times New Roman"/>
                <a:cs typeface="Times New Roman"/>
                <a:sym typeface="Times New Roman"/>
              </a:rPr>
              <a:t> </a:t>
            </a:r>
            <a:r>
              <a:rPr lang="en">
                <a:latin typeface="Times New Roman"/>
                <a:ea typeface="Times New Roman"/>
                <a:cs typeface="Times New Roman"/>
                <a:sym typeface="Times New Roman"/>
              </a:rPr>
              <a:t>dhe </a:t>
            </a:r>
            <a:r>
              <a:rPr lang="en" b="1">
                <a:latin typeface="Times New Roman"/>
                <a:ea typeface="Times New Roman"/>
                <a:cs typeface="Times New Roman"/>
                <a:sym typeface="Times New Roman"/>
              </a:rPr>
              <a:t>068 444 002 5 </a:t>
            </a:r>
            <a:r>
              <a:rPr lang="en">
                <a:latin typeface="Times New Roman"/>
                <a:ea typeface="Times New Roman"/>
                <a:cs typeface="Times New Roman"/>
                <a:sym typeface="Times New Roman"/>
              </a:rPr>
              <a:t>nga ora 12:00 – 16:00.</a:t>
            </a:r>
            <a:endParaRPr>
              <a:latin typeface="Times New Roman"/>
              <a:ea typeface="Times New Roman"/>
              <a:cs typeface="Times New Roman"/>
              <a:sym typeface="Times New Roman"/>
            </a:endParaRPr>
          </a:p>
        </p:txBody>
      </p:sp>
      <p:sp>
        <p:nvSpPr>
          <p:cNvPr id="298" name="Google Shape;298;p46"/>
          <p:cNvSpPr txBox="1"/>
          <p:nvPr/>
        </p:nvSpPr>
        <p:spPr>
          <a:xfrm>
            <a:off x="313350" y="3371150"/>
            <a:ext cx="8517300" cy="7809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Pezullohen të gjitha kontrollet e planifikuara në terren nga DPD dhe strukturat e saj, përveç kontrolleve të mbikëqyrjes doganore emergjente. Përjashtohen nga kjo pikë strukturat e Antikontrabandës, Informacionit dhe Antitrafikut.</a:t>
            </a:r>
            <a:endParaRPr>
              <a:latin typeface="Times New Roman"/>
              <a:ea typeface="Times New Roman"/>
              <a:cs typeface="Times New Roman"/>
              <a:sym typeface="Times New Roman"/>
            </a:endParaRPr>
          </a:p>
        </p:txBody>
      </p:sp>
      <p:sp>
        <p:nvSpPr>
          <p:cNvPr id="299" name="Google Shape;299;p46"/>
          <p:cNvSpPr txBox="1"/>
          <p:nvPr/>
        </p:nvSpPr>
        <p:spPr>
          <a:xfrm>
            <a:off x="313350" y="4152050"/>
            <a:ext cx="8517300" cy="8427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Vijojnë procedurat operacionale në zonat dhe Degët Doganore. Ndalohet grumbullimi i përfaqësuesve të operatorëve ekonomikë në sportele, duhet respektuar distanca e sigurisë prej së paku një metër. Punonjësit pajisen me mjete mbrojtëse.</a:t>
            </a:r>
            <a:endParaRPr>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7"/>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Arsimi</a:t>
            </a:r>
            <a:endParaRPr/>
          </a:p>
          <a:p>
            <a:pPr marL="0" lvl="0" indent="0" algn="l" rtl="0">
              <a:spcBef>
                <a:spcPts val="0"/>
              </a:spcBef>
              <a:spcAft>
                <a:spcPts val="0"/>
              </a:spcAft>
              <a:buNone/>
            </a:pPr>
            <a:endParaRPr/>
          </a:p>
        </p:txBody>
      </p:sp>
      <p:sp>
        <p:nvSpPr>
          <p:cNvPr id="305" name="Google Shape;305;p47"/>
          <p:cNvSpPr txBox="1">
            <a:spLocks noGrp="1"/>
          </p:cNvSpPr>
          <p:nvPr>
            <p:ph type="body" idx="1"/>
          </p:nvPr>
        </p:nvSpPr>
        <p:spPr>
          <a:xfrm>
            <a:off x="727650" y="1588400"/>
            <a:ext cx="7688700" cy="2855400"/>
          </a:xfrm>
          <a:prstGeom prst="rect">
            <a:avLst/>
          </a:prstGeom>
        </p:spPr>
        <p:txBody>
          <a:bodyPr spcFirstLastPara="1" wrap="square" lIns="91425" tIns="91425" rIns="91425" bIns="91425" anchor="t" anchorCtr="0">
            <a:noAutofit/>
          </a:bodyPr>
          <a:lstStyle/>
          <a:p>
            <a:pPr marL="457200" lvl="0" indent="-317500" algn="just" rtl="0">
              <a:lnSpc>
                <a:spcPct val="150000"/>
              </a:lnSpc>
              <a:spcBef>
                <a:spcPts val="10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Procesi mësimor në të gjitha institucionet arsimore publike dhe jopublike, mbyllet deri në përfundim të gjendjes së epidemisë së shkaktuar nga infeksioni COVID-2019. Mësimi gjatë kësaj kohe zhvillohet online, sipas udhëzimeve të publikuara në faqen e Ministrisë së Arsimit.</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Çerdhet në të gjithë vendin janë të mbyllura deri në përfundim të gjendjes së epidemisë së shkaktuar nga infeksioni COVID-2019.</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Eskursionet mësimore të organizuara prej institucioneve shkollore me destinacion brenda ose jashtë vendit janë të ndaluara deri në përfundim të gjendjes së epidemisë së shkaktuar nga infeksioni COVID-2019.</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Ndalimi i procedurave të konkursit për punësim personeli, konkurse shkollimi dhe specializimi deri në përfundim të gjendjes së epidemisë së shkaktuar nga infeksioni COVID-2019.</a:t>
            </a:r>
            <a:endParaRPr sz="1400">
              <a:solidFill>
                <a:srgbClr val="000000"/>
              </a:solidFill>
              <a:latin typeface="Times New Roman"/>
              <a:ea typeface="Times New Roman"/>
              <a:cs typeface="Times New Roman"/>
              <a:sym typeface="Times New Roman"/>
            </a:endParaRPr>
          </a:p>
          <a:p>
            <a:pPr marL="457200" lvl="0" indent="0" algn="l" rtl="0">
              <a:spcBef>
                <a:spcPts val="1600"/>
              </a:spcBef>
              <a:spcAft>
                <a:spcPts val="10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8"/>
          <p:cNvSpPr txBox="1">
            <a:spLocks noGrp="1"/>
          </p:cNvSpPr>
          <p:nvPr>
            <p:ph type="title"/>
          </p:nvPr>
        </p:nvSpPr>
        <p:spPr>
          <a:xfrm>
            <a:off x="7276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 ndëshkuese </a:t>
            </a:r>
            <a:endParaRPr/>
          </a:p>
          <a:p>
            <a:pPr marL="0" lvl="0" indent="0" algn="l" rtl="0">
              <a:spcBef>
                <a:spcPts val="0"/>
              </a:spcBef>
              <a:spcAft>
                <a:spcPts val="0"/>
              </a:spcAft>
              <a:buNone/>
            </a:pPr>
            <a:endParaRPr/>
          </a:p>
        </p:txBody>
      </p:sp>
      <p:graphicFrame>
        <p:nvGraphicFramePr>
          <p:cNvPr id="311" name="Google Shape;311;p48"/>
          <p:cNvGraphicFramePr/>
          <p:nvPr/>
        </p:nvGraphicFramePr>
        <p:xfrm>
          <a:off x="495425" y="1655775"/>
          <a:ext cx="8153150" cy="2722160"/>
        </p:xfrm>
        <a:graphic>
          <a:graphicData uri="http://schemas.openxmlformats.org/drawingml/2006/table">
            <a:tbl>
              <a:tblPr>
                <a:noFill/>
                <a:tableStyleId>{EBF579F3-55F9-4444-B408-FB4FB1C5459D}</a:tableStyleId>
              </a:tblPr>
              <a:tblGrid>
                <a:gridCol w="3418600"/>
                <a:gridCol w="2495425"/>
                <a:gridCol w="2239125"/>
              </a:tblGrid>
              <a:tr h="645575">
                <a:tc>
                  <a:txBody>
                    <a:bodyPr/>
                    <a:lstStyle/>
                    <a:p>
                      <a:pPr marL="0" lvl="0" indent="0" algn="l" rtl="0">
                        <a:spcBef>
                          <a:spcPts val="0"/>
                        </a:spcBef>
                        <a:spcAft>
                          <a:spcPts val="0"/>
                        </a:spcAft>
                        <a:buNone/>
                      </a:pP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Pezullim/ndalim aktiviteti</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Institucionet arsimore, çerdhet dhe kopshtet, publike dhe jopublike, që nuk mbyllin aktivitetin e tyre, te përcaktuar si mësiper</a:t>
                      </a:r>
                      <a:endParaRPr sz="1000">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lnSpc>
                          <a:spcPct val="100000"/>
                        </a:lnSpc>
                        <a:spcBef>
                          <a:spcPts val="0"/>
                        </a:spcBef>
                        <a:spcAft>
                          <a:spcPts val="0"/>
                        </a:spcAft>
                        <a:buNone/>
                      </a:pPr>
                      <a:r>
                        <a:rPr lang="en" sz="1000">
                          <a:latin typeface="Times New Roman"/>
                          <a:ea typeface="Times New Roman"/>
                          <a:cs typeface="Times New Roman"/>
                          <a:sym typeface="Times New Roman"/>
                        </a:rPr>
                        <a:t>5 000 000 (pesë milionë) lekë për institucionet arsimore, publike/ jopublike</a:t>
                      </a:r>
                      <a:endParaRPr sz="1000">
                        <a:latin typeface="Times New Roman"/>
                        <a:ea typeface="Times New Roman"/>
                        <a:cs typeface="Times New Roman"/>
                        <a:sym typeface="Times New Roman"/>
                      </a:endParaRPr>
                    </a:p>
                    <a:p>
                      <a:pPr marL="0" lvl="0" indent="0" algn="just" rtl="0">
                        <a:lnSpc>
                          <a:spcPct val="100000"/>
                        </a:lnSpc>
                        <a:spcBef>
                          <a:spcPts val="0"/>
                        </a:spcBef>
                        <a:spcAft>
                          <a:spcPts val="0"/>
                        </a:spcAft>
                        <a:buNone/>
                      </a:pPr>
                      <a:endParaRPr sz="1000">
                        <a:latin typeface="Times New Roman"/>
                        <a:ea typeface="Times New Roman"/>
                        <a:cs typeface="Times New Roman"/>
                        <a:sym typeface="Times New Roman"/>
                      </a:endParaRPr>
                    </a:p>
                    <a:p>
                      <a:pPr marL="0" lvl="0" indent="0" algn="just" rtl="0">
                        <a:lnSpc>
                          <a:spcPct val="100000"/>
                        </a:lnSpc>
                        <a:spcBef>
                          <a:spcPts val="0"/>
                        </a:spcBef>
                        <a:spcAft>
                          <a:spcPts val="0"/>
                        </a:spcAft>
                        <a:buNone/>
                      </a:pPr>
                      <a:r>
                        <a:rPr lang="en" sz="1000">
                          <a:latin typeface="Times New Roman"/>
                          <a:ea typeface="Times New Roman"/>
                          <a:cs typeface="Times New Roman"/>
                          <a:sym typeface="Times New Roman"/>
                        </a:rPr>
                        <a:t>1 000 000 (një milion) lekë për çerdhet dhe kopshtet publike/ jopublike</a:t>
                      </a:r>
                      <a:endParaRPr sz="1000">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Në rast përsëritjeje, mbylljen e veprimtarisë për një periudhë 6 mujore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918375">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Subjektet dhe individët, publikë apo privat, të cilët lejojnë zhvillimin e aktivitete sportive, sociale, kulturore, eskursioneve mësimore brenda dhe jashtë vendit të organizuara nga institucionet arsimore publike dhe private</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1 000 000 (një milion) lekë </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Në rast përsëritjeje, mbylljen e veprimtarisë për një periudhë 6 mujore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9"/>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Arsimi </a:t>
            </a:r>
            <a:r>
              <a:rPr lang="en" b="0"/>
              <a:t>(tanimë jo te aplikueshme )</a:t>
            </a:r>
            <a:endParaRPr b="0"/>
          </a:p>
        </p:txBody>
      </p:sp>
      <p:sp>
        <p:nvSpPr>
          <p:cNvPr id="317" name="Google Shape;317;p49"/>
          <p:cNvSpPr txBox="1">
            <a:spLocks noGrp="1"/>
          </p:cNvSpPr>
          <p:nvPr>
            <p:ph type="body" idx="1"/>
          </p:nvPr>
        </p:nvSpPr>
        <p:spPr>
          <a:xfrm>
            <a:off x="729450" y="1859800"/>
            <a:ext cx="7688700" cy="2261100"/>
          </a:xfrm>
          <a:prstGeom prst="rect">
            <a:avLst/>
          </a:prstGeom>
        </p:spPr>
        <p:txBody>
          <a:bodyPr spcFirstLastPara="1" wrap="square" lIns="91425" tIns="91425" rIns="91425" bIns="91425" anchor="t" anchorCtr="0">
            <a:noAutofit/>
          </a:bodyPr>
          <a:lstStyle/>
          <a:p>
            <a:pPr marL="457200" lvl="0" indent="-317500" algn="just" rtl="0">
              <a:spcBef>
                <a:spcPts val="26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Është bërë sigurimi i kushteve higjeno sanitare dhe artikujve higjeno sanitar duke përdorur dezifenktuesit përkatës. Është siguruar higjena personale për fëmijët nxënësit dhe studentët. Është kryer edukimi për higjenën sanitare si dhe është siguruar higjena personale e personelit arsimor. </a:t>
            </a:r>
            <a:endParaRPr sz="1400">
              <a:solidFill>
                <a:srgbClr val="000000"/>
              </a:solidFill>
              <a:latin typeface="Times New Roman"/>
              <a:ea typeface="Times New Roman"/>
              <a:cs typeface="Times New Roman"/>
              <a:sym typeface="Times New Roman"/>
            </a:endParaRPr>
          </a:p>
          <a:p>
            <a:pPr marL="457200" lvl="0" indent="-317500" algn="just" rtl="0">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Drejtuesit e institucioneve arsimore paraqesin numrin total të mungesave në frekuentim për arsye shëndetësore drejt personelit shëndetësor të institucioneve parashkollore dhe ato arsimore.</a:t>
            </a:r>
            <a:endParaRPr sz="1400">
              <a:solidFill>
                <a:srgbClr val="000000"/>
              </a:solidFill>
              <a:latin typeface="Times New Roman"/>
              <a:ea typeface="Times New Roman"/>
              <a:cs typeface="Times New Roman"/>
              <a:sym typeface="Times New Roman"/>
            </a:endParaRPr>
          </a:p>
          <a:p>
            <a:pPr marL="0" lvl="0" indent="0" algn="l" rtl="0">
              <a:spcBef>
                <a:spcPts val="32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50"/>
          <p:cNvSpPr txBox="1">
            <a:spLocks noGrp="1"/>
          </p:cNvSpPr>
          <p:nvPr>
            <p:ph type="title"/>
          </p:nvPr>
        </p:nvSpPr>
        <p:spPr>
          <a:xfrm>
            <a:off x="727800" y="2571750"/>
            <a:ext cx="7688400" cy="535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500"/>
              <a:t>Masat e marra nga institucionet e tjera publike</a:t>
            </a:r>
            <a:endParaRPr sz="3500"/>
          </a:p>
          <a:p>
            <a:pPr marL="0" lvl="0" indent="0" algn="l" rtl="0">
              <a:spcBef>
                <a:spcPts val="0"/>
              </a:spcBef>
              <a:spcAft>
                <a:spcPts val="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1"/>
          <p:cNvSpPr txBox="1">
            <a:spLocks noGrp="1"/>
          </p:cNvSpPr>
          <p:nvPr>
            <p:ph type="title"/>
          </p:nvPr>
        </p:nvSpPr>
        <p:spPr>
          <a:xfrm>
            <a:off x="727800" y="6636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Këshilli i Lartë Gjyqësor</a:t>
            </a:r>
            <a:endParaRPr/>
          </a:p>
        </p:txBody>
      </p:sp>
      <p:sp>
        <p:nvSpPr>
          <p:cNvPr id="328" name="Google Shape;328;p51"/>
          <p:cNvSpPr txBox="1"/>
          <p:nvPr/>
        </p:nvSpPr>
        <p:spPr>
          <a:xfrm>
            <a:off x="399000" y="1350950"/>
            <a:ext cx="8346000" cy="6570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endParaRPr>
              <a:solidFill>
                <a:srgbClr val="1A1A1A"/>
              </a:solidFill>
              <a:latin typeface="Times New Roman"/>
              <a:ea typeface="Times New Roman"/>
              <a:cs typeface="Times New Roman"/>
              <a:sym typeface="Times New Roman"/>
            </a:endParaRPr>
          </a:p>
        </p:txBody>
      </p:sp>
      <p:sp>
        <p:nvSpPr>
          <p:cNvPr id="329" name="Google Shape;329;p51"/>
          <p:cNvSpPr txBox="1"/>
          <p:nvPr/>
        </p:nvSpPr>
        <p:spPr>
          <a:xfrm>
            <a:off x="534150" y="1411850"/>
            <a:ext cx="8075700" cy="53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KLGj ka pezulluar ushtrimin e veprimtarisë së tij që përfshin:</a:t>
            </a:r>
            <a:endParaRPr>
              <a:latin typeface="Times New Roman"/>
              <a:ea typeface="Times New Roman"/>
              <a:cs typeface="Times New Roman"/>
              <a:sym typeface="Times New Roman"/>
            </a:endParaRPr>
          </a:p>
        </p:txBody>
      </p:sp>
      <p:sp>
        <p:nvSpPr>
          <p:cNvPr id="330" name="Google Shape;330;p51"/>
          <p:cNvSpPr txBox="1"/>
          <p:nvPr/>
        </p:nvSpPr>
        <p:spPr>
          <a:xfrm>
            <a:off x="727800" y="1810725"/>
            <a:ext cx="7688400" cy="4272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SzPts val="1400"/>
              <a:buFont typeface="Times New Roman"/>
              <a:buChar char="❖"/>
            </a:pPr>
            <a:r>
              <a:rPr lang="en">
                <a:highlight>
                  <a:srgbClr val="FFFFFF"/>
                </a:highlight>
                <a:latin typeface="Times New Roman"/>
                <a:ea typeface="Times New Roman"/>
                <a:cs typeface="Times New Roman"/>
                <a:sym typeface="Times New Roman"/>
              </a:rPr>
              <a:t>pezullimin e organizimit dhe zhvillimit të mbledhjeve plenare të Këshillit/komisioneve;</a:t>
            </a:r>
            <a:endParaRPr>
              <a:highlight>
                <a:srgbClr val="FFFFFF"/>
              </a:highlight>
              <a:latin typeface="Times New Roman"/>
              <a:ea typeface="Times New Roman"/>
              <a:cs typeface="Times New Roman"/>
              <a:sym typeface="Times New Roman"/>
            </a:endParaRPr>
          </a:p>
          <a:p>
            <a:pPr marL="0" lvl="0" indent="0" algn="l" rtl="0">
              <a:lnSpc>
                <a:spcPct val="150000"/>
              </a:lnSpc>
              <a:spcBef>
                <a:spcPts val="5100"/>
              </a:spcBef>
              <a:spcAft>
                <a:spcPts val="4600"/>
              </a:spcAft>
              <a:buNone/>
            </a:pPr>
            <a:endParaRPr>
              <a:highlight>
                <a:srgbClr val="FFFFFF"/>
              </a:highlight>
              <a:latin typeface="Times New Roman"/>
              <a:ea typeface="Times New Roman"/>
              <a:cs typeface="Times New Roman"/>
              <a:sym typeface="Times New Roman"/>
            </a:endParaRPr>
          </a:p>
        </p:txBody>
      </p:sp>
      <p:sp>
        <p:nvSpPr>
          <p:cNvPr id="331" name="Google Shape;331;p51"/>
          <p:cNvSpPr txBox="1"/>
          <p:nvPr/>
        </p:nvSpPr>
        <p:spPr>
          <a:xfrm>
            <a:off x="727800" y="2236300"/>
            <a:ext cx="8075700" cy="1326000"/>
          </a:xfrm>
          <a:prstGeom prst="rect">
            <a:avLst/>
          </a:prstGeom>
          <a:noFill/>
          <a:ln>
            <a:noFill/>
          </a:ln>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SzPts val="1400"/>
              <a:buFont typeface="Times New Roman"/>
              <a:buChar char="❖"/>
            </a:pPr>
            <a:r>
              <a:rPr lang="en">
                <a:highlight>
                  <a:srgbClr val="FFFFFF"/>
                </a:highlight>
                <a:latin typeface="Times New Roman"/>
                <a:ea typeface="Times New Roman"/>
                <a:cs typeface="Times New Roman"/>
                <a:sym typeface="Times New Roman"/>
              </a:rPr>
              <a:t>pezullimin e të gjitha afateve të parashikuara në shpalljet publike të bëra nga KLGJ, nëpërmjet të cilave është bërë hapja e procedurave të ngritjes në detyrë në Gjykatën e Lartë, në gjykatat e posaçme për korrupsionin dhe krimin e organizuar; për komandim gjyqtari në Shkollën e Magjistraturës; për komandim gjyqtari në Zyrën e Inspektorit të Lartë të Drejtësisë; për komandim gjyqtaresh në Ministrinë e Drejtësisë;</a:t>
            </a:r>
            <a:endParaRPr>
              <a:highlight>
                <a:srgbClr val="FFFFFF"/>
              </a:highlight>
              <a:latin typeface="Times New Roman"/>
              <a:ea typeface="Times New Roman"/>
              <a:cs typeface="Times New Roman"/>
              <a:sym typeface="Times New Roman"/>
            </a:endParaRPr>
          </a:p>
          <a:p>
            <a:pPr marL="457200" lvl="0" indent="0" algn="l" rtl="0">
              <a:lnSpc>
                <a:spcPct val="150000"/>
              </a:lnSpc>
              <a:spcBef>
                <a:spcPts val="5100"/>
              </a:spcBef>
              <a:spcAft>
                <a:spcPts val="0"/>
              </a:spcAft>
              <a:buNone/>
            </a:pPr>
            <a:endParaRPr>
              <a:highlight>
                <a:srgbClr val="FFFFFF"/>
              </a:highlight>
              <a:latin typeface="Times New Roman"/>
              <a:ea typeface="Times New Roman"/>
              <a:cs typeface="Times New Roman"/>
              <a:sym typeface="Times New Roman"/>
            </a:endParaRPr>
          </a:p>
          <a:p>
            <a:pPr marL="0" lvl="0" indent="0" algn="l" rtl="0">
              <a:spcBef>
                <a:spcPts val="4600"/>
              </a:spcBef>
              <a:spcAft>
                <a:spcPts val="0"/>
              </a:spcAft>
              <a:buNone/>
            </a:pPr>
            <a:endParaRPr>
              <a:latin typeface="Times New Roman"/>
              <a:ea typeface="Times New Roman"/>
              <a:cs typeface="Times New Roman"/>
              <a:sym typeface="Times New Roman"/>
            </a:endParaRPr>
          </a:p>
        </p:txBody>
      </p:sp>
      <p:sp>
        <p:nvSpPr>
          <p:cNvPr id="332" name="Google Shape;332;p51"/>
          <p:cNvSpPr txBox="1"/>
          <p:nvPr/>
        </p:nvSpPr>
        <p:spPr>
          <a:xfrm>
            <a:off x="727800" y="3851550"/>
            <a:ext cx="8075700" cy="917100"/>
          </a:xfrm>
          <a:prstGeom prst="rect">
            <a:avLst/>
          </a:prstGeom>
          <a:noFill/>
          <a:ln>
            <a:noFill/>
          </a:ln>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SzPts val="1400"/>
              <a:buFont typeface="Times New Roman"/>
              <a:buChar char="❖"/>
            </a:pPr>
            <a:r>
              <a:rPr lang="en">
                <a:highlight>
                  <a:srgbClr val="FFFFFF"/>
                </a:highlight>
                <a:latin typeface="Times New Roman"/>
                <a:ea typeface="Times New Roman"/>
                <a:cs typeface="Times New Roman"/>
                <a:sym typeface="Times New Roman"/>
              </a:rPr>
              <a:t>pezullimin e afateve në procedurat e verifikimit të kushteve dhe kritereve ligjore të rekrutimit si gjyqtar të kandidatëve për magjistratë, profili gjyqtar, që pritet të diplomohen në vitin akademik 2019-2020.</a:t>
            </a:r>
            <a:endParaRPr>
              <a:highlight>
                <a:srgbClr val="FFFFFF"/>
              </a:highlight>
              <a:latin typeface="Times New Roman"/>
              <a:ea typeface="Times New Roman"/>
              <a:cs typeface="Times New Roman"/>
              <a:sym typeface="Times New Roman"/>
            </a:endParaRPr>
          </a:p>
          <a:p>
            <a:pPr marL="0" lvl="0" indent="0" algn="l" rtl="0">
              <a:lnSpc>
                <a:spcPct val="150000"/>
              </a:lnSpc>
              <a:spcBef>
                <a:spcPts val="5100"/>
              </a:spcBef>
              <a:spcAft>
                <a:spcPts val="4600"/>
              </a:spcAft>
              <a:buNone/>
            </a:pPr>
            <a:endParaRPr>
              <a:latin typeface="Lato"/>
              <a:ea typeface="Lato"/>
              <a:cs typeface="Lato"/>
              <a:sym typeface="Lato"/>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52"/>
          <p:cNvSpPr txBox="1">
            <a:spLocks noGrp="1"/>
          </p:cNvSpPr>
          <p:nvPr>
            <p:ph type="title"/>
          </p:nvPr>
        </p:nvSpPr>
        <p:spPr>
          <a:xfrm>
            <a:off x="727800" y="638825"/>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Banka e Shqipërisë</a:t>
            </a:r>
            <a:endParaRPr/>
          </a:p>
        </p:txBody>
      </p:sp>
      <p:sp>
        <p:nvSpPr>
          <p:cNvPr id="338" name="Google Shape;338;p52"/>
          <p:cNvSpPr txBox="1"/>
          <p:nvPr/>
        </p:nvSpPr>
        <p:spPr>
          <a:xfrm>
            <a:off x="531600" y="1388125"/>
            <a:ext cx="7688400" cy="38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Këshilli Mbikëqyrës i Bankës ka miratuar ndryshime në rregulloret:</a:t>
            </a:r>
            <a:endParaRPr>
              <a:latin typeface="Times New Roman"/>
              <a:ea typeface="Times New Roman"/>
              <a:cs typeface="Times New Roman"/>
              <a:sym typeface="Times New Roman"/>
            </a:endParaRPr>
          </a:p>
        </p:txBody>
      </p:sp>
      <p:sp>
        <p:nvSpPr>
          <p:cNvPr id="339" name="Google Shape;339;p52"/>
          <p:cNvSpPr txBox="1"/>
          <p:nvPr/>
        </p:nvSpPr>
        <p:spPr>
          <a:xfrm>
            <a:off x="1008750" y="1772425"/>
            <a:ext cx="7126500" cy="11898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“Për administrimin e rrezikut të kredisë nga bankat dhe degët e bankave të huaja”</a:t>
            </a:r>
            <a:endParaRPr>
              <a:latin typeface="Times New Roman"/>
              <a:ea typeface="Times New Roman"/>
              <a:cs typeface="Times New Roman"/>
              <a:sym typeface="Times New Roman"/>
            </a:endParaRPr>
          </a:p>
          <a:p>
            <a:pPr marL="457200" lvl="0" indent="-317500" algn="just" rtl="0">
              <a:lnSpc>
                <a:spcPct val="115000"/>
              </a:lnSpc>
              <a:spcBef>
                <a:spcPts val="0"/>
              </a:spcBef>
              <a:spcAft>
                <a:spcPts val="0"/>
              </a:spcAft>
              <a:buSzPts val="1400"/>
              <a:buFont typeface="Times New Roman"/>
              <a:buChar char="❖"/>
            </a:pPr>
            <a:r>
              <a:rPr lang="en">
                <a:latin typeface="Times New Roman"/>
                <a:ea typeface="Times New Roman"/>
                <a:cs typeface="Times New Roman"/>
                <a:sym typeface="Times New Roman"/>
              </a:rPr>
              <a:t>“Për administrimin e rrezikut në veprimtarinë e subjekteve financiare jobanka”</a:t>
            </a:r>
            <a:endParaRPr>
              <a:latin typeface="Times New Roman"/>
              <a:ea typeface="Times New Roman"/>
              <a:cs typeface="Times New Roman"/>
              <a:sym typeface="Times New Roman"/>
            </a:endParaRPr>
          </a:p>
          <a:p>
            <a:pPr marL="457200" lvl="0" indent="-317500" algn="just" rtl="0">
              <a:lnSpc>
                <a:spcPct val="115000"/>
              </a:lnSpc>
              <a:spcBef>
                <a:spcPts val="0"/>
              </a:spcBef>
              <a:spcAft>
                <a:spcPts val="0"/>
              </a:spcAft>
              <a:buSzPts val="1400"/>
              <a:buFont typeface="Times New Roman"/>
              <a:buChar char="❖"/>
            </a:pPr>
            <a:r>
              <a:rPr lang="en">
                <a:latin typeface="Times New Roman"/>
                <a:ea typeface="Times New Roman"/>
                <a:cs typeface="Times New Roman"/>
                <a:sym typeface="Times New Roman"/>
              </a:rPr>
              <a:t>“Për administrimin e rrezikut në veprimtarinë e shoqërive të kursim-kreditit dhe të unioneve të tyre”</a:t>
            </a:r>
            <a:endParaRPr>
              <a:latin typeface="Times New Roman"/>
              <a:ea typeface="Times New Roman"/>
              <a:cs typeface="Times New Roman"/>
              <a:sym typeface="Times New Roman"/>
            </a:endParaRPr>
          </a:p>
          <a:p>
            <a:pPr marL="457200" lvl="0" indent="0" algn="just" rtl="0">
              <a:lnSpc>
                <a:spcPct val="115000"/>
              </a:lnSpc>
              <a:spcBef>
                <a:spcPts val="1200"/>
              </a:spcBef>
              <a:spcAft>
                <a:spcPts val="1200"/>
              </a:spcAft>
              <a:buNone/>
            </a:pPr>
            <a:endParaRPr>
              <a:latin typeface="Times New Roman"/>
              <a:ea typeface="Times New Roman"/>
              <a:cs typeface="Times New Roman"/>
              <a:sym typeface="Times New Roman"/>
            </a:endParaRPr>
          </a:p>
        </p:txBody>
      </p:sp>
      <p:sp>
        <p:nvSpPr>
          <p:cNvPr id="340" name="Google Shape;340;p52"/>
          <p:cNvSpPr txBox="1"/>
          <p:nvPr/>
        </p:nvSpPr>
        <p:spPr>
          <a:xfrm>
            <a:off x="123175" y="3036500"/>
            <a:ext cx="8701200" cy="1450200"/>
          </a:xfrm>
          <a:prstGeom prst="rect">
            <a:avLst/>
          </a:prstGeom>
          <a:noFill/>
          <a:ln>
            <a:noFill/>
          </a:ln>
        </p:spPr>
        <p:txBody>
          <a:bodyPr spcFirstLastPara="1" wrap="square" lIns="91425" tIns="91425" rIns="91425" bIns="91425" anchor="t" anchorCtr="0">
            <a:noAutofit/>
          </a:bodyPr>
          <a:lstStyle/>
          <a:p>
            <a:pPr marL="457200" lvl="0" indent="0" algn="just" rtl="0">
              <a:lnSpc>
                <a:spcPct val="115000"/>
              </a:lnSpc>
              <a:spcBef>
                <a:spcPts val="1200"/>
              </a:spcBef>
              <a:spcAft>
                <a:spcPts val="0"/>
              </a:spcAft>
              <a:buNone/>
            </a:pPr>
            <a:r>
              <a:rPr lang="en">
                <a:latin typeface="Times New Roman"/>
                <a:ea typeface="Times New Roman"/>
                <a:cs typeface="Times New Roman"/>
                <a:sym typeface="Times New Roman"/>
              </a:rPr>
              <a:t>duke shtuar një dispozitë e përkohshme e cila u krijon lehtësi bankave dhe subjekteve financiare jobanka, si dhe shoqërive të kursim-kreditit dhe unioneve të tyre për periudhën mars – maj 2020, që në rastet kur evidentohen paaftësi paguese të kredimmarrrësve të mos jenë subjekt i zbatimit të kërkesave të këtyre rregulloreve që lidhen kryesisht me klasifikimin dhe krijimin e fondeve për provigjione. Ndryshimet nuk parashikojnë shpenzime buxhetore dhe kosto shtesë për subjektet.</a:t>
            </a:r>
            <a:endParaRPr>
              <a:latin typeface="Times New Roman"/>
              <a:ea typeface="Times New Roman"/>
              <a:cs typeface="Times New Roman"/>
              <a:sym typeface="Times New Roman"/>
            </a:endParaRPr>
          </a:p>
          <a:p>
            <a:pPr marL="0" lvl="0" indent="0" algn="l" rtl="0">
              <a:spcBef>
                <a:spcPts val="1200"/>
              </a:spcBef>
              <a:spcAft>
                <a:spcPts val="0"/>
              </a:spcAft>
              <a:buNone/>
            </a:pPr>
            <a:endParaRPr>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3"/>
          <p:cNvSpPr txBox="1">
            <a:spLocks noGrp="1"/>
          </p:cNvSpPr>
          <p:nvPr>
            <p:ph type="title"/>
          </p:nvPr>
        </p:nvSpPr>
        <p:spPr>
          <a:xfrm>
            <a:off x="727800" y="6760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Banka e Shqipërisë: riskedulimi i kësteve të kredisë</a:t>
            </a:r>
            <a:endParaRPr sz="2400"/>
          </a:p>
        </p:txBody>
      </p:sp>
      <p:sp>
        <p:nvSpPr>
          <p:cNvPr id="346" name="Google Shape;346;p53"/>
          <p:cNvSpPr txBox="1"/>
          <p:nvPr/>
        </p:nvSpPr>
        <p:spPr>
          <a:xfrm>
            <a:off x="322250" y="1474875"/>
            <a:ext cx="8452800" cy="4461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Times New Roman"/>
              <a:buChar char="●"/>
            </a:pPr>
            <a:r>
              <a:rPr lang="en">
                <a:latin typeface="Times New Roman"/>
                <a:ea typeface="Times New Roman"/>
                <a:cs typeface="Times New Roman"/>
                <a:sym typeface="Times New Roman"/>
              </a:rPr>
              <a:t>Masat kanë hyrë në fuqi më 13 mars 2020 dhe zgjasin deri më 31 maj 2020.</a:t>
            </a:r>
            <a:endParaRPr>
              <a:latin typeface="Times New Roman"/>
              <a:ea typeface="Times New Roman"/>
              <a:cs typeface="Times New Roman"/>
              <a:sym typeface="Times New Roman"/>
            </a:endParaRPr>
          </a:p>
        </p:txBody>
      </p:sp>
      <p:sp>
        <p:nvSpPr>
          <p:cNvPr id="347" name="Google Shape;347;p53"/>
          <p:cNvSpPr txBox="1"/>
          <p:nvPr/>
        </p:nvSpPr>
        <p:spPr>
          <a:xfrm>
            <a:off x="322250" y="1920975"/>
            <a:ext cx="8229600" cy="8004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Kredimarrësit individë dhe biznese, gjendja financiare e të cilëve përkeqësohet nga situata aktuale, mund të përfitojnë një shtyrje, deri në 3-muaj, të pagesave të kësteve të kredive të tyre, të marra nga institucionet financiare të licencuara nga Banka e Shqipërisë: banka, jobanka dhe shoqëri kursim-krediti. </a:t>
            </a:r>
            <a:endParaRPr>
              <a:latin typeface="Times New Roman"/>
              <a:ea typeface="Times New Roman"/>
              <a:cs typeface="Times New Roman"/>
              <a:sym typeface="Times New Roman"/>
            </a:endParaRPr>
          </a:p>
        </p:txBody>
      </p:sp>
      <p:sp>
        <p:nvSpPr>
          <p:cNvPr id="348" name="Google Shape;348;p53"/>
          <p:cNvSpPr txBox="1"/>
          <p:nvPr/>
        </p:nvSpPr>
        <p:spPr>
          <a:xfrm>
            <a:off x="334550" y="2571750"/>
            <a:ext cx="8341200" cy="10536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Të gjithë ata kredimarrës, biznese dhe individë, të cilët preken ekonomikisht dhe financiarisht nga kjo situatë, dhe që dëshirojnë të përfitojnë nga kjo lehtësi, duhet të kontaktojnë me institucionin financiar me të cilin kanë marrëdhënien e kreditimit.</a:t>
            </a:r>
            <a:endParaRPr>
              <a:latin typeface="Times New Roman"/>
              <a:ea typeface="Times New Roman"/>
              <a:cs typeface="Times New Roman"/>
              <a:sym typeface="Times New Roman"/>
            </a:endParaRPr>
          </a:p>
          <a:p>
            <a:pPr marL="457200" lvl="0" indent="0" algn="l" rtl="0">
              <a:spcBef>
                <a:spcPts val="1200"/>
              </a:spcBef>
              <a:spcAft>
                <a:spcPts val="0"/>
              </a:spcAft>
              <a:buNone/>
            </a:pPr>
            <a:endParaRPr>
              <a:latin typeface="Times New Roman"/>
              <a:ea typeface="Times New Roman"/>
              <a:cs typeface="Times New Roman"/>
              <a:sym typeface="Times New Roman"/>
            </a:endParaRPr>
          </a:p>
        </p:txBody>
      </p:sp>
      <p:sp>
        <p:nvSpPr>
          <p:cNvPr id="349" name="Google Shape;349;p53"/>
          <p:cNvSpPr txBox="1"/>
          <p:nvPr/>
        </p:nvSpPr>
        <p:spPr>
          <a:xfrm>
            <a:off x="322250" y="3625350"/>
            <a:ext cx="8452800" cy="6693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Institucioni financiariar në bashkëpunim me kredimarrësin, do të vlerësojë kërkesën dhe, bazuar në specifikat e rastit, do të ofrojë edhe zgjidhjen përkatëse. </a:t>
            </a:r>
            <a:endParaRPr>
              <a:latin typeface="Times New Roman"/>
              <a:ea typeface="Times New Roman"/>
              <a:cs typeface="Times New Roman"/>
              <a:sym typeface="Times New Roman"/>
            </a:endParaRPr>
          </a:p>
        </p:txBody>
      </p:sp>
      <p:sp>
        <p:nvSpPr>
          <p:cNvPr id="350" name="Google Shape;350;p53"/>
          <p:cNvSpPr txBox="1"/>
          <p:nvPr/>
        </p:nvSpPr>
        <p:spPr>
          <a:xfrm>
            <a:off x="322250" y="4276125"/>
            <a:ext cx="8496000" cy="4461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Kredimarrësit, aftësia paguese e të cilëve nuk preket apo dëmtohet nga kjo situatë duhet të vijojnë normalisht shlyerjen e detyrimeve.</a:t>
            </a:r>
            <a:endParaRPr>
              <a:latin typeface="Lato"/>
              <a:ea typeface="Lato"/>
              <a:cs typeface="Lato"/>
              <a:sym typeface="Lato"/>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54"/>
          <p:cNvSpPr txBox="1">
            <a:spLocks noGrp="1"/>
          </p:cNvSpPr>
          <p:nvPr>
            <p:ph type="title"/>
          </p:nvPr>
        </p:nvSpPr>
        <p:spPr>
          <a:xfrm>
            <a:off x="727800" y="451050"/>
            <a:ext cx="81462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Inspektorati i Lartë i Deklarimit dhe Kontrollit të Pasurive dhe Konfliktit të Interesave</a:t>
            </a:r>
            <a:endParaRPr sz="2000"/>
          </a:p>
        </p:txBody>
      </p:sp>
      <p:sp>
        <p:nvSpPr>
          <p:cNvPr id="356" name="Google Shape;356;p54"/>
          <p:cNvSpPr txBox="1"/>
          <p:nvPr/>
        </p:nvSpPr>
        <p:spPr>
          <a:xfrm>
            <a:off x="384225" y="1512075"/>
            <a:ext cx="8328900" cy="53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Shtyhet pa afat deri në një urdhër  të dytë afati i dorëzimit të deklaratave të interesave private:</a:t>
            </a:r>
            <a:endParaRPr>
              <a:latin typeface="Times New Roman"/>
              <a:ea typeface="Times New Roman"/>
              <a:cs typeface="Times New Roman"/>
              <a:sym typeface="Times New Roman"/>
            </a:endParaRPr>
          </a:p>
        </p:txBody>
      </p:sp>
      <p:sp>
        <p:nvSpPr>
          <p:cNvPr id="357" name="Google Shape;357;p54"/>
          <p:cNvSpPr txBox="1"/>
          <p:nvPr/>
        </p:nvSpPr>
        <p:spPr>
          <a:xfrm>
            <a:off x="927750" y="1995425"/>
            <a:ext cx="6581100" cy="4833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Times New Roman"/>
              <a:buChar char="❖"/>
            </a:pPr>
            <a:r>
              <a:rPr lang="en">
                <a:latin typeface="Times New Roman"/>
                <a:ea typeface="Times New Roman"/>
                <a:cs typeface="Times New Roman"/>
                <a:sym typeface="Times New Roman"/>
              </a:rPr>
              <a:t>“Periodik/Vjetor 2019”, nga zyrtarët/subjektet deklarues dhe personat e lidhur (afati i zakonshëm 31 mars)</a:t>
            </a:r>
            <a:endParaRPr>
              <a:latin typeface="Times New Roman"/>
              <a:ea typeface="Times New Roman"/>
              <a:cs typeface="Times New Roman"/>
              <a:sym typeface="Times New Roman"/>
            </a:endParaRPr>
          </a:p>
        </p:txBody>
      </p:sp>
      <p:sp>
        <p:nvSpPr>
          <p:cNvPr id="358" name="Google Shape;358;p54"/>
          <p:cNvSpPr txBox="1"/>
          <p:nvPr/>
        </p:nvSpPr>
        <p:spPr>
          <a:xfrm>
            <a:off x="927750" y="2573100"/>
            <a:ext cx="7746300" cy="4833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Times New Roman"/>
              <a:buChar char="❖"/>
            </a:pPr>
            <a:r>
              <a:rPr lang="en">
                <a:latin typeface="Times New Roman"/>
                <a:ea typeface="Times New Roman"/>
                <a:cs typeface="Times New Roman"/>
                <a:sym typeface="Times New Roman"/>
              </a:rPr>
              <a:t>Para Fillimit të Detyrës” dhe “Pas Largimit nga Funkioni”, nga zyrtarët/subjektet deklarues</a:t>
            </a:r>
            <a:endParaRPr>
              <a:latin typeface="Times New Roman"/>
              <a:ea typeface="Times New Roman"/>
              <a:cs typeface="Times New Roman"/>
              <a:sym typeface="Times New Roman"/>
            </a:endParaRPr>
          </a:p>
        </p:txBody>
      </p:sp>
      <p:sp>
        <p:nvSpPr>
          <p:cNvPr id="359" name="Google Shape;359;p54"/>
          <p:cNvSpPr txBox="1"/>
          <p:nvPr/>
        </p:nvSpPr>
        <p:spPr>
          <a:xfrm>
            <a:off x="384225" y="3048925"/>
            <a:ext cx="8328900" cy="5352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
                <a:latin typeface="Times New Roman"/>
                <a:ea typeface="Times New Roman"/>
                <a:cs typeface="Times New Roman"/>
                <a:sym typeface="Times New Roman"/>
              </a:rPr>
              <a:t>sipas Ligjit nr. 9049, datë 10.4.2003 “Për deklarimin dhe kontrollin e pasurive, të detyrimeve financiare të të zgjedhurve dhe disa nëpunësve publikë”, i ndryshuar.</a:t>
            </a:r>
            <a:endParaRPr>
              <a:latin typeface="Times New Roman"/>
              <a:ea typeface="Times New Roman"/>
              <a:cs typeface="Times New Roman"/>
              <a:sym typeface="Times New Roman"/>
            </a:endParaRPr>
          </a:p>
        </p:txBody>
      </p:sp>
      <p:sp>
        <p:nvSpPr>
          <p:cNvPr id="360" name="Google Shape;360;p54"/>
          <p:cNvSpPr txBox="1"/>
          <p:nvPr/>
        </p:nvSpPr>
        <p:spPr>
          <a:xfrm>
            <a:off x="0" y="3829750"/>
            <a:ext cx="8713200" cy="1016400"/>
          </a:xfrm>
          <a:prstGeom prst="rect">
            <a:avLst/>
          </a:prstGeom>
          <a:noFill/>
          <a:ln>
            <a:noFill/>
          </a:ln>
        </p:spPr>
        <p:txBody>
          <a:bodyPr spcFirstLastPara="1" wrap="square" lIns="91425" tIns="91425" rIns="91425" bIns="91425" anchor="t" anchorCtr="0">
            <a:noAutofit/>
          </a:bodyPr>
          <a:lstStyle/>
          <a:p>
            <a:pPr marL="457200" lvl="0" indent="0" algn="just" rtl="0">
              <a:lnSpc>
                <a:spcPct val="115000"/>
              </a:lnSpc>
              <a:spcBef>
                <a:spcPts val="1200"/>
              </a:spcBef>
              <a:spcAft>
                <a:spcPts val="0"/>
              </a:spcAft>
              <a:buNone/>
            </a:pPr>
            <a:r>
              <a:rPr lang="en">
                <a:latin typeface="Times New Roman"/>
                <a:ea typeface="Times New Roman"/>
                <a:cs typeface="Times New Roman"/>
                <a:sym typeface="Times New Roman"/>
              </a:rPr>
              <a:t>Autoritetet Përgjegjëse për Parandalimin e Konfliktit të Interesit pranë institucioneve publike, marrin të gjitha masat për njoftimin e zyrtarëve në institucionet përkatëse, si dhe në ato të varësisë.</a:t>
            </a:r>
            <a:endParaRPr>
              <a:latin typeface="Times New Roman"/>
              <a:ea typeface="Times New Roman"/>
              <a:cs typeface="Times New Roman"/>
              <a:sym typeface="Times New Roman"/>
            </a:endParaRPr>
          </a:p>
          <a:p>
            <a:pPr marL="0" lvl="0" indent="0" algn="l" rtl="0">
              <a:spcBef>
                <a:spcPts val="1200"/>
              </a:spcBef>
              <a:spcAft>
                <a:spcPts val="0"/>
              </a:spcAft>
              <a:buNone/>
            </a:pPr>
            <a:endParaRPr>
              <a:latin typeface="Times New Roman"/>
              <a:ea typeface="Times New Roman"/>
              <a:cs typeface="Times New Roman"/>
              <a:sym typeface="Times New Roman"/>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55"/>
          <p:cNvSpPr txBox="1">
            <a:spLocks noGrp="1"/>
          </p:cNvSpPr>
          <p:nvPr>
            <p:ph type="title"/>
          </p:nvPr>
        </p:nvSpPr>
        <p:spPr>
          <a:xfrm>
            <a:off x="727800" y="651225"/>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Dhoma Kombëtare e Avokatisë</a:t>
            </a:r>
            <a:endParaRPr/>
          </a:p>
        </p:txBody>
      </p:sp>
      <p:sp>
        <p:nvSpPr>
          <p:cNvPr id="366" name="Google Shape;366;p55"/>
          <p:cNvSpPr txBox="1"/>
          <p:nvPr/>
        </p:nvSpPr>
        <p:spPr>
          <a:xfrm>
            <a:off x="543900" y="1635975"/>
            <a:ext cx="8056200" cy="29499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1200"/>
              </a:spcBef>
              <a:spcAft>
                <a:spcPts val="0"/>
              </a:spcAft>
              <a:buNone/>
            </a:pPr>
            <a:endParaRPr>
              <a:latin typeface="Times New Roman"/>
              <a:ea typeface="Times New Roman"/>
              <a:cs typeface="Times New Roman"/>
              <a:sym typeface="Times New Roman"/>
            </a:endParaRPr>
          </a:p>
          <a:p>
            <a:pPr marL="0" lvl="0" indent="0" algn="l" rtl="0">
              <a:spcBef>
                <a:spcPts val="1200"/>
              </a:spcBef>
              <a:spcAft>
                <a:spcPts val="0"/>
              </a:spcAft>
              <a:buNone/>
            </a:pPr>
            <a:endParaRPr sz="1600">
              <a:latin typeface="Times New Roman"/>
              <a:ea typeface="Times New Roman"/>
              <a:cs typeface="Times New Roman"/>
              <a:sym typeface="Times New Roman"/>
            </a:endParaRPr>
          </a:p>
          <a:p>
            <a:pPr marL="0" lvl="0" indent="0" algn="just" rtl="0">
              <a:spcBef>
                <a:spcPts val="0"/>
              </a:spcBef>
              <a:spcAft>
                <a:spcPts val="0"/>
              </a:spcAft>
              <a:buNone/>
            </a:pPr>
            <a:r>
              <a:rPr lang="en" sz="1600">
                <a:latin typeface="Times New Roman"/>
                <a:ea typeface="Times New Roman"/>
                <a:cs typeface="Times New Roman"/>
                <a:sym typeface="Times New Roman"/>
              </a:rPr>
              <a:t>Pezullohet mësimdhënia për periudhën 10 mars 2020 deri në datën 3 prill 2020 për asistent avokatët që janë duke ndjekur programin e trajnimit fillestar pranë Shkollës së Avokatisë së Shqipërisë.</a:t>
            </a:r>
            <a:endParaRPr sz="1600">
              <a:latin typeface="Times New Roman"/>
              <a:ea typeface="Times New Roman"/>
              <a:cs typeface="Times New Roman"/>
              <a:sym typeface="Times New Roman"/>
            </a:endParaRPr>
          </a:p>
          <a:p>
            <a:pPr marL="0" lvl="0" indent="0" algn="l" rtl="0">
              <a:spcBef>
                <a:spcPts val="0"/>
              </a:spcBef>
              <a:spcAft>
                <a:spcPts val="0"/>
              </a:spcAft>
              <a:buNone/>
            </a:pPr>
            <a:endParaRPr sz="1600">
              <a:latin typeface="Times New Roman"/>
              <a:ea typeface="Times New Roman"/>
              <a:cs typeface="Times New Roman"/>
              <a:sym typeface="Times New Roman"/>
            </a:endParaRPr>
          </a:p>
          <a:p>
            <a:pPr marL="0" lvl="0" indent="0" algn="l" rtl="0">
              <a:spcBef>
                <a:spcPts val="0"/>
              </a:spcBef>
              <a:spcAft>
                <a:spcPts val="0"/>
              </a:spcAft>
              <a:buNone/>
            </a:pPr>
            <a:endParaRPr sz="1600">
              <a:latin typeface="Times New Roman"/>
              <a:ea typeface="Times New Roman"/>
              <a:cs typeface="Times New Roman"/>
              <a:sym typeface="Times New Roman"/>
            </a:endParaRPr>
          </a:p>
          <a:p>
            <a:pPr marL="0" lvl="0" indent="0" algn="l" rtl="0">
              <a:spcBef>
                <a:spcPts val="0"/>
              </a:spcBef>
              <a:spcAft>
                <a:spcPts val="0"/>
              </a:spcAft>
              <a:buNone/>
            </a:pPr>
            <a:endParaRPr sz="1600">
              <a:latin typeface="Times New Roman"/>
              <a:ea typeface="Times New Roman"/>
              <a:cs typeface="Times New Roman"/>
              <a:sym typeface="Times New Roman"/>
            </a:endParaRPr>
          </a:p>
          <a:p>
            <a:pPr marL="0" lvl="0" indent="0" algn="r" rtl="0">
              <a:spcBef>
                <a:spcPts val="0"/>
              </a:spcBef>
              <a:spcAft>
                <a:spcPts val="0"/>
              </a:spcAft>
              <a:buNone/>
            </a:pPr>
            <a:r>
              <a:rPr lang="en" sz="1600">
                <a:latin typeface="Times New Roman"/>
                <a:ea typeface="Times New Roman"/>
                <a:cs typeface="Times New Roman"/>
                <a:sym typeface="Times New Roman"/>
              </a:rPr>
              <a:t>(Njoftim datë 9.3.2020)</a:t>
            </a:r>
            <a:endParaRPr sz="1600">
              <a:latin typeface="Times New Roman"/>
              <a:ea typeface="Times New Roman"/>
              <a:cs typeface="Times New Roman"/>
              <a:sym typeface="Times New Roman"/>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6"/>
          <p:cNvSpPr txBox="1">
            <a:spLocks noGrp="1"/>
          </p:cNvSpPr>
          <p:nvPr>
            <p:ph type="title"/>
          </p:nvPr>
        </p:nvSpPr>
        <p:spPr>
          <a:xfrm>
            <a:off x="727800" y="6636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Avokati i Popullit</a:t>
            </a:r>
            <a:endParaRPr/>
          </a:p>
        </p:txBody>
      </p:sp>
      <p:sp>
        <p:nvSpPr>
          <p:cNvPr id="372" name="Google Shape;372;p56"/>
          <p:cNvSpPr txBox="1"/>
          <p:nvPr/>
        </p:nvSpPr>
        <p:spPr>
          <a:xfrm>
            <a:off x="630750" y="2571750"/>
            <a:ext cx="7882500" cy="1660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 sz="1600">
                <a:latin typeface="Times New Roman"/>
                <a:ea typeface="Times New Roman"/>
                <a:cs typeface="Times New Roman"/>
                <a:sym typeface="Times New Roman"/>
              </a:rPr>
              <a:t>Ankesat e qytetarëve duhet të dërgohen vetëm nëpërmjet postës zyrtare ose në postën elektronike në adresën </a:t>
            </a:r>
            <a:r>
              <a:rPr lang="en" sz="1600" u="sng">
                <a:solidFill>
                  <a:schemeClr val="hlink"/>
                </a:solidFill>
                <a:latin typeface="Times New Roman"/>
                <a:ea typeface="Times New Roman"/>
                <a:cs typeface="Times New Roman"/>
                <a:sym typeface="Times New Roman"/>
                <a:hlinkClick r:id="rId3"/>
              </a:rPr>
              <a:t>ap@avokatipopullit.gov.al</a:t>
            </a:r>
            <a:r>
              <a:rPr lang="en" sz="1600">
                <a:latin typeface="Times New Roman"/>
                <a:ea typeface="Times New Roman"/>
                <a:cs typeface="Times New Roman"/>
                <a:sym typeface="Times New Roman"/>
              </a:rPr>
              <a:t> </a:t>
            </a:r>
            <a:endParaRPr sz="1600">
              <a:latin typeface="Times New Roman"/>
              <a:ea typeface="Times New Roman"/>
              <a:cs typeface="Times New Roman"/>
              <a:sym typeface="Times New Roman"/>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57"/>
          <p:cNvSpPr txBox="1">
            <a:spLocks noGrp="1"/>
          </p:cNvSpPr>
          <p:nvPr>
            <p:ph type="title"/>
          </p:nvPr>
        </p:nvSpPr>
        <p:spPr>
          <a:xfrm>
            <a:off x="727800" y="663600"/>
            <a:ext cx="7688400" cy="53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a:t>Autoriteti i Mediave Audiovizive</a:t>
            </a:r>
            <a:endParaRPr/>
          </a:p>
        </p:txBody>
      </p:sp>
      <p:sp>
        <p:nvSpPr>
          <p:cNvPr id="378" name="Google Shape;378;p57"/>
          <p:cNvSpPr txBox="1"/>
          <p:nvPr/>
        </p:nvSpPr>
        <p:spPr>
          <a:xfrm>
            <a:off x="322250" y="1474875"/>
            <a:ext cx="8589000" cy="5352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Transmetimi i spotit sensibilizues dhe informues</a:t>
            </a:r>
            <a:endParaRPr>
              <a:latin typeface="Times New Roman"/>
              <a:ea typeface="Times New Roman"/>
              <a:cs typeface="Times New Roman"/>
              <a:sym typeface="Times New Roman"/>
            </a:endParaRPr>
          </a:p>
        </p:txBody>
      </p:sp>
      <p:sp>
        <p:nvSpPr>
          <p:cNvPr id="379" name="Google Shape;379;p57"/>
          <p:cNvSpPr txBox="1"/>
          <p:nvPr/>
        </p:nvSpPr>
        <p:spPr>
          <a:xfrm>
            <a:off x="322250" y="1958275"/>
            <a:ext cx="8589000" cy="8427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Subjektet audiovizive të kujdesen me përgjegjësi maksimale për personelin brenda mjediseve të redaksive dhe studiove të regjistrimit dhe transmetimit.</a:t>
            </a:r>
            <a:endParaRPr>
              <a:latin typeface="Times New Roman"/>
              <a:ea typeface="Times New Roman"/>
              <a:cs typeface="Times New Roman"/>
              <a:sym typeface="Times New Roman"/>
            </a:endParaRPr>
          </a:p>
        </p:txBody>
      </p:sp>
      <p:sp>
        <p:nvSpPr>
          <p:cNvPr id="380" name="Google Shape;380;p57"/>
          <p:cNvSpPr txBox="1"/>
          <p:nvPr/>
        </p:nvSpPr>
        <p:spPr>
          <a:xfrm>
            <a:off x="322250" y="2571750"/>
            <a:ext cx="8725500" cy="4401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Ndalohet prezenca e publikut në programe televizive direkte ose të regjistruara.</a:t>
            </a:r>
            <a:endParaRPr>
              <a:latin typeface="Times New Roman"/>
              <a:ea typeface="Times New Roman"/>
              <a:cs typeface="Times New Roman"/>
              <a:sym typeface="Times New Roman"/>
            </a:endParaRPr>
          </a:p>
        </p:txBody>
      </p:sp>
      <p:sp>
        <p:nvSpPr>
          <p:cNvPr id="381" name="Google Shape;381;p57"/>
          <p:cNvSpPr txBox="1"/>
          <p:nvPr/>
        </p:nvSpPr>
        <p:spPr>
          <a:xfrm>
            <a:off x="322250" y="3011850"/>
            <a:ext cx="8589000" cy="7188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Në formatet informative apo forum nuk duhet të ketë më shumë se 2 persona të pranishëm, duke respektuar distancat e sigurisë. Rekomandohen lidhjet direkte, në distancë.</a:t>
            </a:r>
            <a:endParaRPr>
              <a:latin typeface="Times New Roman"/>
              <a:ea typeface="Times New Roman"/>
              <a:cs typeface="Times New Roman"/>
              <a:sym typeface="Times New Roman"/>
            </a:endParaRPr>
          </a:p>
        </p:txBody>
      </p:sp>
      <p:sp>
        <p:nvSpPr>
          <p:cNvPr id="382" name="Google Shape;382;p57"/>
          <p:cNvSpPr txBox="1"/>
          <p:nvPr/>
        </p:nvSpPr>
        <p:spPr>
          <a:xfrm>
            <a:off x="322250" y="3437200"/>
            <a:ext cx="8254500" cy="7878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Gjatë raportimit dhe mbulimit të zhvillimeve në terren, redaksitë audio dhe audiovizive duhet të marrin parasysh shëndetin e personelit gazetaresk dhe mbështetës.</a:t>
            </a:r>
            <a:endParaRPr>
              <a:latin typeface="Times New Roman"/>
              <a:ea typeface="Times New Roman"/>
              <a:cs typeface="Times New Roman"/>
              <a:sym typeface="Times New Roman"/>
            </a:endParaRPr>
          </a:p>
        </p:txBody>
      </p:sp>
      <p:sp>
        <p:nvSpPr>
          <p:cNvPr id="383" name="Google Shape;383;p57"/>
          <p:cNvSpPr txBox="1"/>
          <p:nvPr/>
        </p:nvSpPr>
        <p:spPr>
          <a:xfrm>
            <a:off x="322250" y="4295300"/>
            <a:ext cx="8589000" cy="7188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Nga data 12.3.2020, AMA monitoron transmetimet audiovizive për rastet e evidentuara të neglizhencave apo shkeljeve të kërkesave të mësipërme, duke filluar procedura administrative.</a:t>
            </a:r>
            <a:endParaRPr>
              <a:latin typeface="Times New Roman"/>
              <a:ea typeface="Times New Roman"/>
              <a:cs typeface="Times New Roman"/>
              <a:sym typeface="Times New Roman"/>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8"/>
          <p:cNvSpPr txBox="1">
            <a:spLocks noGrp="1"/>
          </p:cNvSpPr>
          <p:nvPr>
            <p:ph type="title"/>
          </p:nvPr>
        </p:nvSpPr>
        <p:spPr>
          <a:xfrm>
            <a:off x="727800" y="575025"/>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Komisioni i Prokurimit Publik</a:t>
            </a:r>
            <a:endParaRPr/>
          </a:p>
        </p:txBody>
      </p:sp>
      <p:sp>
        <p:nvSpPr>
          <p:cNvPr id="389" name="Google Shape;389;p58"/>
          <p:cNvSpPr txBox="1"/>
          <p:nvPr/>
        </p:nvSpPr>
        <p:spPr>
          <a:xfrm>
            <a:off x="612150" y="1704150"/>
            <a:ext cx="7919700" cy="17352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1200"/>
              </a:spcBef>
              <a:spcAft>
                <a:spcPts val="0"/>
              </a:spcAft>
              <a:buNone/>
            </a:pPr>
            <a:r>
              <a:rPr lang="en">
                <a:latin typeface="Times New Roman"/>
                <a:ea typeface="Times New Roman"/>
                <a:cs typeface="Times New Roman"/>
                <a:sym typeface="Times New Roman"/>
              </a:rPr>
              <a:t>Komisioni i Prokurimit Publik ka njoftuar operatorët ekonomikë për marrjen elektronikisht të faturës për arkëtim të pagesës së ankesës, si dhe dorëzimin në rrugë elektronike të skanuar të ankesave të tyre, për të vijuar më tej me pagesat në bankat e nivelit të dytë, deri me datë 03.04.2020. Dorëzimi i ankesave nga operatorët ekonomikë si dhe dorëzimi i informacioneve per procedurat e ankimuara nga autoritetet kontraktore, do të paraqitet perveç formës shkresore, edhe në formatin CD.</a:t>
            </a:r>
            <a:endParaRPr>
              <a:latin typeface="Times New Roman"/>
              <a:ea typeface="Times New Roman"/>
              <a:cs typeface="Times New Roman"/>
              <a:sym typeface="Times New Roman"/>
            </a:endParaRPr>
          </a:p>
          <a:p>
            <a:pPr marL="0" lvl="0" indent="0" algn="l" rtl="0">
              <a:spcBef>
                <a:spcPts val="1200"/>
              </a:spcBef>
              <a:spcAft>
                <a:spcPts val="0"/>
              </a:spcAft>
              <a:buNone/>
            </a:pPr>
            <a:endParaRPr>
              <a:latin typeface="Times New Roman"/>
              <a:ea typeface="Times New Roman"/>
              <a:cs typeface="Times New Roman"/>
              <a:sym typeface="Times New Roman"/>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9"/>
          <p:cNvSpPr txBox="1">
            <a:spLocks noGrp="1"/>
          </p:cNvSpPr>
          <p:nvPr>
            <p:ph type="title"/>
          </p:nvPr>
        </p:nvSpPr>
        <p:spPr>
          <a:xfrm>
            <a:off x="727800" y="5874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Agjencia e Blerjeve të Përqendruara</a:t>
            </a:r>
            <a:endParaRPr/>
          </a:p>
        </p:txBody>
      </p:sp>
      <p:sp>
        <p:nvSpPr>
          <p:cNvPr id="395" name="Google Shape;395;p59"/>
          <p:cNvSpPr txBox="1"/>
          <p:nvPr/>
        </p:nvSpPr>
        <p:spPr>
          <a:xfrm>
            <a:off x="469650" y="1735175"/>
            <a:ext cx="8218500" cy="6198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dirty="0">
                <a:latin typeface="Times New Roman"/>
                <a:ea typeface="Times New Roman"/>
                <a:cs typeface="Times New Roman"/>
                <a:sym typeface="Times New Roman"/>
              </a:rPr>
              <a:t>Janë pezulluar të gjitha procedurat e monitorimit të zbatimit të kontratave nga autoritetet kontraktore, të parashikuara për t’u kryer deri në fund të muajit Mars 2020, për t’u zhvilluar në një afat të dytë.  </a:t>
            </a:r>
            <a:endParaRPr>
              <a:latin typeface="Lato"/>
              <a:ea typeface="Lato"/>
              <a:cs typeface="Lato"/>
              <a:sym typeface="Lato"/>
            </a:endParaRPr>
          </a:p>
        </p:txBody>
      </p:sp>
      <p:sp>
        <p:nvSpPr>
          <p:cNvPr id="396" name="Google Shape;396;p59"/>
          <p:cNvSpPr txBox="1"/>
          <p:nvPr/>
        </p:nvSpPr>
        <p:spPr>
          <a:xfrm>
            <a:off x="469650" y="2123090"/>
            <a:ext cx="8218500" cy="2701158"/>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dirty="0">
                <a:latin typeface="Times New Roman"/>
                <a:ea typeface="Times New Roman"/>
                <a:cs typeface="Times New Roman"/>
                <a:sym typeface="Times New Roman"/>
              </a:rPr>
              <a:t>Vazhdon veprimtaria për publikimin e procedurave të domosdoshme apo emergjente, hapjen dhe vlerësimin e ofertave, shqyrtimin e ankesave, shpalljen e fituesve dhe dërgimin e njoftimeve për lidhje kontrate në autoritetet kontraktore, me qellim plotësimin e nevojave emergjente apo të domosdoshme të tyre, nëpërmjet punës në distancë nga shtëpia, në platformën elektronike të prokurimit</a:t>
            </a:r>
            <a:r>
              <a:rPr lang="en" dirty="0">
                <a:uFill>
                  <a:noFill/>
                </a:uFill>
                <a:latin typeface="Times New Roman"/>
                <a:ea typeface="Times New Roman"/>
                <a:cs typeface="Times New Roman"/>
                <a:sym typeface="Times New Roman"/>
                <a:hlinkClick r:id="rId3"/>
              </a:rPr>
              <a:t> </a:t>
            </a:r>
            <a:r>
              <a:rPr lang="en" u="sng" dirty="0" smtClean="0">
                <a:solidFill>
                  <a:srgbClr val="386EFF"/>
                </a:solidFill>
                <a:latin typeface="Times New Roman"/>
                <a:ea typeface="Times New Roman"/>
                <a:cs typeface="Times New Roman"/>
                <a:sym typeface="Times New Roman"/>
                <a:hlinkClick r:id="rId3"/>
              </a:rPr>
              <a:t>www.app.gov.al</a:t>
            </a:r>
            <a:r>
              <a:rPr lang="en" dirty="0">
                <a:latin typeface="Times New Roman"/>
                <a:ea typeface="Times New Roman"/>
                <a:cs typeface="Times New Roman"/>
                <a:sym typeface="Times New Roman"/>
              </a:rPr>
              <a:t>, si dhe duke caktuar të gatshëm për të dalë fizikisht në punë një numer të kufizuar punonjësish, nëse do të jetë e nevojshme</a:t>
            </a:r>
            <a:r>
              <a:rPr lang="en" dirty="0" smtClean="0">
                <a:latin typeface="Times New Roman"/>
                <a:ea typeface="Times New Roman"/>
                <a:cs typeface="Times New Roman"/>
                <a:sym typeface="Times New Roman"/>
              </a:rPr>
              <a:t>.</a:t>
            </a:r>
          </a:p>
          <a:p>
            <a:pPr marL="457200" lvl="0" indent="-317500" algn="just">
              <a:lnSpc>
                <a:spcPct val="115000"/>
              </a:lnSpc>
              <a:spcBef>
                <a:spcPts val="1200"/>
              </a:spcBef>
              <a:buSzPts val="1400"/>
              <a:buFont typeface="Times New Roman"/>
              <a:buChar char="●"/>
            </a:pPr>
            <a:r>
              <a:rPr lang="en-US" dirty="0" smtClean="0">
                <a:latin typeface="Times New Roman" pitchFamily="18" charset="0"/>
                <a:cs typeface="Times New Roman" pitchFamily="18" charset="0"/>
              </a:rPr>
              <a:t>ABP-</a:t>
            </a:r>
            <a:r>
              <a:rPr lang="en-US" dirty="0" err="1" smtClean="0">
                <a:latin typeface="Times New Roman" pitchFamily="18" charset="0"/>
                <a:cs typeface="Times New Roman" pitchFamily="18" charset="0"/>
              </a:rPr>
              <a:t>ja</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detyrimin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përditësojë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çdo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listën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bizneseve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shprehin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disponibilitetin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tyre</a:t>
            </a:r>
            <a:r>
              <a:rPr lang="en-US" dirty="0" smtClean="0">
                <a:latin typeface="Times New Roman" pitchFamily="18" charset="0"/>
                <a:cs typeface="Times New Roman" pitchFamily="18" charset="0"/>
              </a:rPr>
              <a:t>, n</a:t>
            </a:r>
            <a:r>
              <a:rPr lang="en" dirty="0" smtClean="0">
                <a:latin typeface="Times New Roman"/>
                <a:ea typeface="Times New Roman"/>
                <a:cs typeface="Times New Roman"/>
                <a:sym typeface="Times New Roman"/>
              </a:rPr>
              <a:t>ë</a:t>
            </a:r>
            <a:r>
              <a:rPr lang="en-US" dirty="0" smtClean="0">
                <a:latin typeface="Times New Roman" pitchFamily="18" charset="0"/>
                <a:cs typeface="Times New Roman" pitchFamily="18" charset="0"/>
              </a:rPr>
              <a:t>se </a:t>
            </a:r>
            <a:r>
              <a:rPr lang="en-US" dirty="0" err="1" smtClean="0">
                <a:latin typeface="Times New Roman" pitchFamily="18" charset="0"/>
                <a:cs typeface="Times New Roman" pitchFamily="18" charset="0"/>
              </a:rPr>
              <a:t>kan</a:t>
            </a:r>
            <a:r>
              <a:rPr lang="en" dirty="0" smtClean="0">
                <a:latin typeface="Times New Roman"/>
                <a:ea typeface="Times New Roman"/>
                <a:cs typeface="Times New Roman"/>
                <a:sym typeface="Times New Roman"/>
              </a:rPr>
              <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mallra</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sh</a:t>
            </a:r>
            <a:r>
              <a:rPr lang="en" dirty="0" smtClean="0">
                <a:latin typeface="Times New Roman"/>
                <a:ea typeface="Times New Roman"/>
                <a:cs typeface="Times New Roman"/>
                <a:sym typeface="Times New Roman"/>
              </a:rPr>
              <a:t>ë</a:t>
            </a:r>
            <a:r>
              <a:rPr lang="en-US" dirty="0" err="1" smtClean="0">
                <a:latin typeface="Times New Roman" pitchFamily="18" charset="0"/>
                <a:cs typeface="Times New Roman" pitchFamily="18" charset="0"/>
              </a:rPr>
              <a:t>rbime</a:t>
            </a:r>
            <a:r>
              <a:rPr lang="en-US" dirty="0" smtClean="0">
                <a:latin typeface="Times New Roman" pitchFamily="18" charset="0"/>
                <a:cs typeface="Times New Roman" pitchFamily="18" charset="0"/>
              </a:rPr>
              <a:t> t</a:t>
            </a:r>
            <a:r>
              <a:rPr lang="en" dirty="0" smtClean="0">
                <a:latin typeface="Times New Roman"/>
                <a:ea typeface="Times New Roman"/>
                <a:cs typeface="Times New Roman"/>
                <a:sym typeface="Times New Roman"/>
              </a:rPr>
              <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leverdisshme</a:t>
            </a:r>
            <a:r>
              <a:rPr lang="en-US" dirty="0" smtClean="0">
                <a:latin typeface="Times New Roman" pitchFamily="18" charset="0"/>
                <a:cs typeface="Times New Roman" pitchFamily="18" charset="0"/>
              </a:rPr>
              <a:t> p</a:t>
            </a:r>
            <a:r>
              <a:rPr lang="en" dirty="0" smtClean="0">
                <a:latin typeface="Times New Roman"/>
                <a:ea typeface="Times New Roman"/>
                <a:cs typeface="Times New Roman"/>
                <a:sym typeface="Times New Roman"/>
              </a:rPr>
              <a:t>ë</a:t>
            </a:r>
            <a:r>
              <a:rPr lang="en-US" dirty="0" smtClean="0">
                <a:latin typeface="Times New Roman" pitchFamily="18" charset="0"/>
                <a:cs typeface="Times New Roman" pitchFamily="18" charset="0"/>
              </a:rPr>
              <a:t>r </a:t>
            </a:r>
            <a:r>
              <a:rPr lang="en-US" dirty="0" err="1" smtClean="0">
                <a:latin typeface="Times New Roman" pitchFamily="18" charset="0"/>
                <a:cs typeface="Times New Roman" pitchFamily="18" charset="0"/>
              </a:rPr>
              <a:t>lidhjen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kontratave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publike</a:t>
            </a:r>
            <a:r>
              <a:rPr lang="en-US" dirty="0" smtClean="0">
                <a:latin typeface="Times New Roman" pitchFamily="18" charset="0"/>
                <a:cs typeface="Times New Roman" pitchFamily="18" charset="0"/>
              </a:rPr>
              <a:t> n</a:t>
            </a:r>
            <a:r>
              <a:rPr lang="en" dirty="0" smtClean="0">
                <a:latin typeface="Times New Roman"/>
                <a:ea typeface="Times New Roman"/>
                <a:cs typeface="Times New Roman"/>
                <a:sym typeface="Times New Roman"/>
              </a:rPr>
              <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zbatim</a:t>
            </a:r>
            <a:r>
              <a:rPr lang="en-US" dirty="0" smtClean="0">
                <a:latin typeface="Times New Roman" pitchFamily="18" charset="0"/>
                <a:cs typeface="Times New Roman" pitchFamily="18" charset="0"/>
              </a:rPr>
              <a:t> t</a:t>
            </a:r>
            <a:r>
              <a:rPr lang="en" dirty="0" smtClean="0">
                <a:latin typeface="Times New Roman"/>
                <a:ea typeface="Times New Roman"/>
                <a:cs typeface="Times New Roman"/>
                <a:sym typeface="Times New Roman"/>
              </a:rPr>
              <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parashikimeve</a:t>
            </a:r>
            <a:r>
              <a:rPr lang="en-US" dirty="0" smtClean="0">
                <a:latin typeface="Times New Roman" pitchFamily="18" charset="0"/>
                <a:cs typeface="Times New Roman" pitchFamily="18" charset="0"/>
              </a:rPr>
              <a:t> t</a:t>
            </a:r>
            <a:r>
              <a:rPr lang="en" dirty="0" smtClean="0">
                <a:latin typeface="Times New Roman"/>
                <a:ea typeface="Times New Roman"/>
                <a:cs typeface="Times New Roman"/>
                <a:sym typeface="Times New Roman"/>
              </a:rPr>
              <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aktit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normativ</a:t>
            </a:r>
            <a:r>
              <a:rPr lang="en-US" dirty="0" smtClean="0">
                <a:latin typeface="Times New Roman" pitchFamily="18" charset="0"/>
                <a:cs typeface="Times New Roman" pitchFamily="18" charset="0"/>
              </a:rPr>
              <a:t> nr.14, </a:t>
            </a:r>
            <a:r>
              <a:rPr lang="en-US" dirty="0" err="1" smtClean="0">
                <a:latin typeface="Times New Roman" pitchFamily="18" charset="0"/>
                <a:cs typeface="Times New Roman" pitchFamily="18" charset="0"/>
              </a:rPr>
              <a:t>dat</a:t>
            </a:r>
            <a:r>
              <a:rPr lang="en" dirty="0" smtClean="0">
                <a:latin typeface="Times New Roman"/>
                <a:ea typeface="Times New Roman"/>
                <a:cs typeface="Times New Roman"/>
                <a:sym typeface="Times New Roman"/>
              </a:rPr>
              <a:t>ë</a:t>
            </a:r>
            <a:r>
              <a:rPr lang="en-US" dirty="0" smtClean="0">
                <a:latin typeface="Times New Roman" pitchFamily="18" charset="0"/>
                <a:cs typeface="Times New Roman" pitchFamily="18" charset="0"/>
              </a:rPr>
              <a:t> 11.04.2020.</a:t>
            </a:r>
            <a:endParaRPr lang="en" dirty="0" smtClean="0">
              <a:latin typeface="Times New Roman" pitchFamily="18" charset="0"/>
              <a:ea typeface="Times New Roman"/>
              <a:cs typeface="Times New Roman" pitchFamily="18" charset="0"/>
              <a:sym typeface="Times New Roman"/>
            </a:endParaRPr>
          </a:p>
          <a:p>
            <a:pPr marL="457200" lvl="0" indent="-317500" algn="just" rtl="0">
              <a:lnSpc>
                <a:spcPct val="115000"/>
              </a:lnSpc>
              <a:spcBef>
                <a:spcPts val="1200"/>
              </a:spcBef>
              <a:spcAft>
                <a:spcPts val="0"/>
              </a:spcAft>
              <a:buSzPts val="1400"/>
              <a:buFont typeface="Times New Roman"/>
              <a:buChar char="●"/>
            </a:pPr>
            <a:endParaRPr lang="en" dirty="0" smtClean="0">
              <a:latin typeface="Times New Roman"/>
              <a:ea typeface="Times New Roman"/>
              <a:cs typeface="Times New Roman"/>
              <a:sym typeface="Times New Roman"/>
            </a:endParaRPr>
          </a:p>
          <a:p>
            <a:pPr marL="457200" lvl="0" indent="-317500" algn="just" rtl="0">
              <a:lnSpc>
                <a:spcPct val="115000"/>
              </a:lnSpc>
              <a:spcBef>
                <a:spcPts val="1200"/>
              </a:spcBef>
              <a:spcAft>
                <a:spcPts val="0"/>
              </a:spcAft>
              <a:buSzPts val="1400"/>
              <a:buFont typeface="Times New Roman"/>
              <a:buChar char="●"/>
            </a:pPr>
            <a:endParaRPr>
              <a:latin typeface="Times New Roman"/>
              <a:ea typeface="Times New Roman"/>
              <a:cs typeface="Times New Roman"/>
              <a:sym typeface="Times New Roman"/>
            </a:endParaRPr>
          </a:p>
          <a:p>
            <a:pPr marL="0" lvl="0" indent="0" algn="l" rtl="0">
              <a:spcBef>
                <a:spcPts val="1200"/>
              </a:spcBef>
              <a:spcAft>
                <a:spcPts val="0"/>
              </a:spcAft>
              <a:buNone/>
            </a:pPr>
            <a:endParaRPr>
              <a:latin typeface="Times New Roman"/>
              <a:ea typeface="Times New Roman"/>
              <a:cs typeface="Times New Roman"/>
              <a:sym typeface="Times New Roman"/>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60"/>
          <p:cNvSpPr txBox="1">
            <a:spLocks noGrp="1"/>
          </p:cNvSpPr>
          <p:nvPr>
            <p:ph type="title"/>
          </p:nvPr>
        </p:nvSpPr>
        <p:spPr>
          <a:xfrm>
            <a:off x="727800" y="5874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Departamenti i Administratës Publike</a:t>
            </a:r>
            <a:endParaRPr/>
          </a:p>
        </p:txBody>
      </p:sp>
      <p:sp>
        <p:nvSpPr>
          <p:cNvPr id="402" name="Google Shape;402;p60"/>
          <p:cNvSpPr txBox="1"/>
          <p:nvPr/>
        </p:nvSpPr>
        <p:spPr>
          <a:xfrm>
            <a:off x="413850" y="1945850"/>
            <a:ext cx="8316300" cy="9171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Janë pezulluar të gjitha procedurat e rekrutimit në shërbimin civil të menaxhuara nga DAP për institucionet e administratës shtetërore.</a:t>
            </a:r>
            <a:endParaRPr>
              <a:latin typeface="Times New Roman"/>
              <a:ea typeface="Times New Roman"/>
              <a:cs typeface="Times New Roman"/>
              <a:sym typeface="Times New Roman"/>
            </a:endParaRPr>
          </a:p>
        </p:txBody>
      </p:sp>
      <p:sp>
        <p:nvSpPr>
          <p:cNvPr id="403" name="Google Shape;403;p60"/>
          <p:cNvSpPr txBox="1"/>
          <p:nvPr/>
        </p:nvSpPr>
        <p:spPr>
          <a:xfrm>
            <a:off x="413850" y="2968375"/>
            <a:ext cx="7808100" cy="7932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Times New Roman"/>
              <a:buChar char="●"/>
            </a:pPr>
            <a:r>
              <a:rPr lang="en">
                <a:latin typeface="Times New Roman"/>
                <a:ea typeface="Times New Roman"/>
                <a:cs typeface="Times New Roman"/>
                <a:sym typeface="Times New Roman"/>
              </a:rPr>
              <a:t>Rritja e masave higjieno-sanitare dhe dezinfektimi i të gjitha ambienteve të godinës.</a:t>
            </a:r>
            <a:endParaRPr>
              <a:latin typeface="Times New Roman"/>
              <a:ea typeface="Times New Roman"/>
              <a:cs typeface="Times New Roman"/>
              <a:sym typeface="Times New Roman"/>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61"/>
          <p:cNvSpPr txBox="1">
            <a:spLocks noGrp="1"/>
          </p:cNvSpPr>
          <p:nvPr>
            <p:ph type="title"/>
          </p:nvPr>
        </p:nvSpPr>
        <p:spPr>
          <a:xfrm>
            <a:off x="493500" y="1295150"/>
            <a:ext cx="8157000" cy="99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Qëndrimi i përkohshëm në shtëpi i të dënuarve</a:t>
            </a:r>
            <a:br>
              <a:rPr lang="en" dirty="0"/>
            </a:br>
            <a:r>
              <a:rPr lang="en" dirty="0"/>
              <a:t>(Akt Normativ nr.7) 23.03.2020</a:t>
            </a:r>
            <a:endParaRPr/>
          </a:p>
        </p:txBody>
      </p:sp>
      <p:sp>
        <p:nvSpPr>
          <p:cNvPr id="409" name="Google Shape;409;p61"/>
          <p:cNvSpPr txBox="1"/>
          <p:nvPr/>
        </p:nvSpPr>
        <p:spPr>
          <a:xfrm>
            <a:off x="493500" y="2571750"/>
            <a:ext cx="7922700" cy="20868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sz="1800">
                <a:latin typeface="Times New Roman"/>
                <a:ea typeface="Times New Roman"/>
                <a:cs typeface="Times New Roman"/>
                <a:sym typeface="Times New Roman"/>
              </a:rPr>
              <a:t>Përcaktimi i kushteve dhe i kritereve për qëndrimin e përkohshëm në shtëpi të të dënuarve, si një leje e veçantë, gjatë kohëzgjatjes së epidemisë së shkaktuar nga COVID-19</a:t>
            </a:r>
            <a:endParaRPr sz="1800">
              <a:latin typeface="Lato"/>
              <a:ea typeface="Lato"/>
              <a:cs typeface="Lato"/>
              <a:sym typeface="Lato"/>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62"/>
          <p:cNvSpPr txBox="1">
            <a:spLocks noGrp="1"/>
          </p:cNvSpPr>
          <p:nvPr>
            <p:ph type="title"/>
          </p:nvPr>
        </p:nvSpPr>
        <p:spPr>
          <a:xfrm>
            <a:off x="729450" y="590975"/>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Kriteret e përfitimit të lejes së veçantë</a:t>
            </a:r>
            <a:endParaRPr/>
          </a:p>
        </p:txBody>
      </p:sp>
      <p:sp>
        <p:nvSpPr>
          <p:cNvPr id="415" name="Google Shape;415;p62"/>
          <p:cNvSpPr txBox="1"/>
          <p:nvPr/>
        </p:nvSpPr>
        <p:spPr>
          <a:xfrm>
            <a:off x="29100" y="1276875"/>
            <a:ext cx="9089100" cy="3866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a:latin typeface="Times New Roman"/>
                <a:ea typeface="Times New Roman"/>
                <a:cs typeface="Times New Roman"/>
                <a:sym typeface="Times New Roman"/>
              </a:rPr>
              <a:t>I dënuari mund të përfitojë leje të veçantë qëndrimi të përkohshëm në shtëpi për një periudhë 3-mujore, në rast se në datën e hyrjes në fuqi të këtij akti normativ:</a:t>
            </a:r>
            <a:endParaRPr>
              <a:latin typeface="Times New Roman"/>
              <a:ea typeface="Times New Roman"/>
              <a:cs typeface="Times New Roman"/>
              <a:sym typeface="Times New Roman"/>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Është i dënuar me vendim gjyqësor të formës së prerë dhe i ka mbetur pa vuajtur nga dënimi i dhënë deri në tre vjet burgim;</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Është i dënuar me vendim gjyqësor të formës së prerë dhe përmbush të gjitha kushtet e mëposhtme: </a:t>
            </a:r>
            <a:endParaRPr>
              <a:latin typeface="Times New Roman"/>
              <a:ea typeface="Times New Roman"/>
              <a:cs typeface="Times New Roman"/>
              <a:sym typeface="Times New Roman"/>
            </a:endParaRPr>
          </a:p>
          <a:p>
            <a:pPr marL="914400" lvl="1"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I ka mbetur pa vuajtur nga dënimi i dhënë deri në pesë vjet burgim;</a:t>
            </a:r>
            <a:endParaRPr>
              <a:latin typeface="Times New Roman"/>
              <a:ea typeface="Times New Roman"/>
              <a:cs typeface="Times New Roman"/>
              <a:sym typeface="Times New Roman"/>
            </a:endParaRPr>
          </a:p>
          <a:p>
            <a:pPr marL="914400" lvl="1"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Është baras ose mbi moshën 60 vjeç; </a:t>
            </a:r>
            <a:endParaRPr>
              <a:latin typeface="Times New Roman"/>
              <a:ea typeface="Times New Roman"/>
              <a:cs typeface="Times New Roman"/>
              <a:sym typeface="Times New Roman"/>
            </a:endParaRPr>
          </a:p>
          <a:p>
            <a:pPr marL="914400" lvl="1"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Vuan nga një sëmundje kronike e rrezikshme për jetën;</a:t>
            </a:r>
            <a:endParaRPr>
              <a:latin typeface="Times New Roman"/>
              <a:ea typeface="Times New Roman"/>
              <a:cs typeface="Times New Roman"/>
              <a:sym typeface="Times New Roman"/>
            </a:endParaRPr>
          </a:p>
          <a:p>
            <a:pPr marL="914400" lvl="1"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Nuk është në kriteret ndaluese të parashikuara në nenin 5, të këtij akti normativ.</a:t>
            </a:r>
            <a:endParaRPr>
              <a:latin typeface="Times New Roman"/>
              <a:ea typeface="Times New Roman"/>
              <a:cs typeface="Times New Roman"/>
              <a:sym typeface="Times New Roman"/>
            </a:endParaRPr>
          </a:p>
          <a:p>
            <a:pPr marL="0" lvl="0" indent="0" algn="l" rtl="0">
              <a:lnSpc>
                <a:spcPct val="150000"/>
              </a:lnSpc>
              <a:spcBef>
                <a:spcPts val="1200"/>
              </a:spcBef>
              <a:spcAft>
                <a:spcPts val="0"/>
              </a:spcAft>
              <a:buNone/>
            </a:pPr>
            <a:r>
              <a:rPr lang="en">
                <a:latin typeface="Times New Roman"/>
                <a:ea typeface="Times New Roman"/>
                <a:cs typeface="Times New Roman"/>
                <a:sym typeface="Times New Roman"/>
              </a:rPr>
              <a:t>Periudha e qëndrimit të përkohshëm në shtëpi përfshihet në kohën e vuajtjes së dënimit. </a:t>
            </a:r>
            <a:endParaRPr>
              <a:latin typeface="Times New Roman"/>
              <a:ea typeface="Times New Roman"/>
              <a:cs typeface="Times New Roman"/>
              <a:sym typeface="Times New Roman"/>
            </a:endParaRPr>
          </a:p>
          <a:p>
            <a:pPr marL="914400" lvl="0" indent="0" algn="l" rtl="0">
              <a:spcBef>
                <a:spcPts val="1200"/>
              </a:spcBef>
              <a:spcAft>
                <a:spcPts val="0"/>
              </a:spcAft>
              <a:buNone/>
            </a:pPr>
            <a:endParaRPr sz="1200">
              <a:latin typeface="Times New Roman"/>
              <a:ea typeface="Times New Roman"/>
              <a:cs typeface="Times New Roman"/>
              <a:sym typeface="Times New Roman"/>
            </a:endParaRPr>
          </a:p>
          <a:p>
            <a:pPr marL="0" lvl="0" indent="0" algn="l" rtl="0">
              <a:spcBef>
                <a:spcPts val="0"/>
              </a:spcBef>
              <a:spcAft>
                <a:spcPts val="0"/>
              </a:spcAft>
              <a:buNone/>
            </a:pPr>
            <a:endParaRPr sz="1200">
              <a:latin typeface="Times New Roman"/>
              <a:ea typeface="Times New Roman"/>
              <a:cs typeface="Times New Roman"/>
              <a:sym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63"/>
          <p:cNvSpPr txBox="1">
            <a:spLocks noGrp="1"/>
          </p:cNvSpPr>
          <p:nvPr>
            <p:ph type="title"/>
          </p:nvPr>
        </p:nvSpPr>
        <p:spPr>
          <a:xfrm>
            <a:off x="96150" y="535975"/>
            <a:ext cx="8951700" cy="83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Kriteret ndaluese për qëndrimin e përkohshëm në shtëpi</a:t>
            </a:r>
            <a:endParaRPr sz="2400"/>
          </a:p>
        </p:txBody>
      </p:sp>
      <p:sp>
        <p:nvSpPr>
          <p:cNvPr id="421" name="Google Shape;421;p63"/>
          <p:cNvSpPr txBox="1"/>
          <p:nvPr/>
        </p:nvSpPr>
        <p:spPr>
          <a:xfrm>
            <a:off x="260875" y="1372975"/>
            <a:ext cx="8883000" cy="377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Nuk përfitojnë leje të veçantë për qëndrimin e përkohshëm në shtëpi personat e dënuar për:</a:t>
            </a:r>
            <a:endParaRPr>
              <a:latin typeface="Times New Roman"/>
              <a:ea typeface="Times New Roman"/>
              <a:cs typeface="Times New Roman"/>
              <a:sym typeface="Times New Roman"/>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Krime kundër njerëzimit</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Krime kundër jetës, të kryera me dashje</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Veprat penale të kryera me dashje, kundër shëndetit</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Krime seksuale</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Veprat penale kundër lirisë së personit</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Vepra penale kundër fëmijëve, martesës dhe familjes</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Vepra penale kundër pasurisë dhe në sferën ekonomike</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Krime kundër pavarësisë dhe rendit kushtetues</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Krime kundër autoritetit të shtetit</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Vepra penale të kryera nga banda të armatosura dhe organizata kriminale</a:t>
            </a:r>
            <a:endParaRPr>
              <a:latin typeface="Times New Roman"/>
              <a:ea typeface="Times New Roman"/>
              <a:cs typeface="Times New Roman"/>
              <a:sym typeface="Times New Roman"/>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64"/>
          <p:cNvSpPr txBox="1">
            <a:spLocks noGrp="1"/>
          </p:cNvSpPr>
          <p:nvPr>
            <p:ph type="title"/>
          </p:nvPr>
        </p:nvSpPr>
        <p:spPr>
          <a:xfrm>
            <a:off x="89250" y="577250"/>
            <a:ext cx="89655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Kriteret ndaluese për qëndrimin e përkohshëm në shtëpi</a:t>
            </a:r>
            <a:endParaRPr sz="2400"/>
          </a:p>
          <a:p>
            <a:pPr marL="0" lvl="0" indent="0" algn="l" rtl="0">
              <a:spcBef>
                <a:spcPts val="0"/>
              </a:spcBef>
              <a:spcAft>
                <a:spcPts val="0"/>
              </a:spcAft>
              <a:buNone/>
            </a:pPr>
            <a:endParaRPr/>
          </a:p>
        </p:txBody>
      </p:sp>
      <p:sp>
        <p:nvSpPr>
          <p:cNvPr id="427" name="Google Shape;427;p64"/>
          <p:cNvSpPr txBox="1"/>
          <p:nvPr/>
        </p:nvSpPr>
        <p:spPr>
          <a:xfrm>
            <a:off x="123575" y="1427900"/>
            <a:ext cx="8931300" cy="36246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a:latin typeface="Times New Roman"/>
                <a:ea typeface="Times New Roman"/>
                <a:cs typeface="Times New Roman"/>
                <a:sym typeface="Times New Roman"/>
              </a:rPr>
              <a:t>Nuk përfiton leje të veçantë për qëndrimin e përkohshëm në shtëpi, i dënuari, i cili, është në kushtet e mëposhtme:</a:t>
            </a:r>
            <a:br>
              <a:rPr lang="en">
                <a:latin typeface="Times New Roman"/>
                <a:ea typeface="Times New Roman"/>
                <a:cs typeface="Times New Roman"/>
                <a:sym typeface="Times New Roman"/>
              </a:rPr>
            </a:b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Është në hetim ose është dënuar për një vepër tjetër penale gjatë qëndrimit në institucion;</a:t>
            </a:r>
            <a:endParaRPr>
              <a:latin typeface="MS Mincho"/>
              <a:ea typeface="MS Mincho"/>
              <a:cs typeface="MS Mincho"/>
              <a:sym typeface="MS Mincho"/>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Ka marrë një masë disiplinore gjatë gjashtë muajve të fundit, sipas parashikimeve të legjislacionit në fuqi për trajtimin e të dënuarve;</a:t>
            </a:r>
            <a:endParaRPr>
              <a:latin typeface="MS Mincho"/>
              <a:ea typeface="MS Mincho"/>
              <a:cs typeface="MS Mincho"/>
              <a:sym typeface="MS Mincho"/>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Paraqet rrezikshmëri shoqërore ose ka pasoja për rendin dhe sigurinë publike;</a:t>
            </a:r>
            <a:endParaRPr>
              <a:latin typeface="MS Mincho"/>
              <a:ea typeface="MS Mincho"/>
              <a:cs typeface="MS Mincho"/>
              <a:sym typeface="MS Mincho"/>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Nuk ka një banesë ose familjarët e tij nuk japin pëlqimin për të qëndruar në të njëjtën banesë, gjatë periudhës së qëndrimit të përkohshëm në shtëpi. </a:t>
            </a:r>
            <a:endParaRPr>
              <a:latin typeface="Times New Roman"/>
              <a:ea typeface="Times New Roman"/>
              <a:cs typeface="Times New Roman"/>
              <a:sym typeface="Times New Roman"/>
            </a:endParaRPr>
          </a:p>
          <a:p>
            <a:pPr marL="457200" lvl="0" indent="0" algn="l" rtl="0">
              <a:lnSpc>
                <a:spcPct val="150000"/>
              </a:lnSpc>
              <a:spcBef>
                <a:spcPts val="1200"/>
              </a:spcBef>
              <a:spcAft>
                <a:spcPts val="0"/>
              </a:spcAft>
              <a:buNone/>
            </a:pPr>
            <a:endParaRPr>
              <a:latin typeface="Times New Roman"/>
              <a:ea typeface="Times New Roman"/>
              <a:cs typeface="Times New Roman"/>
              <a:sym typeface="Times New Roman"/>
            </a:endParaRPr>
          </a:p>
          <a:p>
            <a:pPr marL="0" lvl="0" indent="0" algn="l" rtl="0">
              <a:spcBef>
                <a:spcPts val="0"/>
              </a:spcBef>
              <a:spcAft>
                <a:spcPts val="0"/>
              </a:spcAft>
              <a:buNone/>
            </a:pPr>
            <a:endParaRPr sz="1200">
              <a:latin typeface="MS Mincho"/>
              <a:ea typeface="MS Mincho"/>
              <a:cs typeface="MS Mincho"/>
              <a:sym typeface="MS Mincho"/>
            </a:endParaRPr>
          </a:p>
          <a:p>
            <a:pPr marL="0" lvl="0" indent="0" algn="l" rtl="0">
              <a:spcBef>
                <a:spcPts val="0"/>
              </a:spcBef>
              <a:spcAft>
                <a:spcPts val="0"/>
              </a:spcAft>
              <a:buNone/>
            </a:pPr>
            <a:endParaRPr sz="1200">
              <a:latin typeface="MS Mincho"/>
              <a:ea typeface="MS Mincho"/>
              <a:cs typeface="MS Mincho"/>
              <a:sym typeface="MS Minch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65"/>
          <p:cNvSpPr txBox="1">
            <a:spLocks noGrp="1"/>
          </p:cNvSpPr>
          <p:nvPr>
            <p:ph type="title"/>
          </p:nvPr>
        </p:nvSpPr>
        <p:spPr>
          <a:xfrm>
            <a:off x="727800" y="6240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Detyrimet gjatë qëndrimit të përkohshëm në shtëpi </a:t>
            </a:r>
            <a:endParaRPr sz="2400"/>
          </a:p>
        </p:txBody>
      </p:sp>
      <p:sp>
        <p:nvSpPr>
          <p:cNvPr id="433" name="Google Shape;433;p65"/>
          <p:cNvSpPr txBox="1"/>
          <p:nvPr/>
        </p:nvSpPr>
        <p:spPr>
          <a:xfrm>
            <a:off x="296200" y="1529725"/>
            <a:ext cx="8532600" cy="64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I dënuari është i detyruar që:</a:t>
            </a:r>
            <a:endParaRPr>
              <a:latin typeface="Times New Roman"/>
              <a:ea typeface="Times New Roman"/>
              <a:cs typeface="Times New Roman"/>
              <a:sym typeface="Times New Roman"/>
            </a:endParaRPr>
          </a:p>
          <a:p>
            <a:pPr marL="0" lvl="0" indent="0" algn="l" rtl="0">
              <a:spcBef>
                <a:spcPts val="0"/>
              </a:spcBef>
              <a:spcAft>
                <a:spcPts val="0"/>
              </a:spcAft>
              <a:buNone/>
            </a:pPr>
            <a:endParaRPr>
              <a:latin typeface="Lato"/>
              <a:ea typeface="Lato"/>
              <a:cs typeface="Lato"/>
              <a:sym typeface="Lato"/>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të mos largohet nga shtëpia, pa miratimin paraprak të strukturës vendore të Policisë së Shtetit;</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të mbajë kontakte të rregullta me strukturën vendore të Policisë së Shtetit, në bashkinë ku ka vendbanimin; </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të mos largohet nga territori i Republikës së Shqipërisë;</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të zbatojë masat e veçanta për parandalimin e sëmundjeve infektive të miratuara nga autoritetet përgjegjëse shtetërore;</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të paraqitet, në datën e përfundimit të periudhës qëndrimit të përkohshëm në shtëpi, në institucionin e ekzekutimit të vendimeve penale, ku po vuante dënimin. </a:t>
            </a:r>
            <a:endParaRPr>
              <a:latin typeface="Times New Roman"/>
              <a:ea typeface="Times New Roman"/>
              <a:cs typeface="Times New Roman"/>
              <a:sym typeface="Times New Roman"/>
            </a:endParaRPr>
          </a:p>
          <a:p>
            <a:pPr marL="0" lvl="0" indent="0" algn="l" rtl="0">
              <a:spcBef>
                <a:spcPts val="900"/>
              </a:spcBef>
              <a:spcAft>
                <a:spcPts val="0"/>
              </a:spcAft>
              <a:buNone/>
            </a:pPr>
            <a:r>
              <a:rPr lang="en">
                <a:latin typeface="Lato"/>
                <a:ea typeface="Lato"/>
                <a:cs typeface="Lato"/>
                <a:sym typeface="Lato"/>
              </a:rPr>
              <a:t> </a:t>
            </a:r>
            <a:endParaRPr>
              <a:latin typeface="Lato"/>
              <a:ea typeface="Lato"/>
              <a:cs typeface="Lato"/>
              <a:sym typeface="Lato"/>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66"/>
          <p:cNvSpPr txBox="1"/>
          <p:nvPr/>
        </p:nvSpPr>
        <p:spPr>
          <a:xfrm>
            <a:off x="783500" y="1495950"/>
            <a:ext cx="7309500" cy="642000"/>
          </a:xfrm>
          <a:prstGeom prst="rect">
            <a:avLst/>
          </a:prstGeom>
          <a:noFill/>
          <a:ln>
            <a:noFill/>
          </a:ln>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Drejtori i Përgjithshëm i Burgjeve, me propozimin e Policisë së Shtetit, të prokurorit përkatës, të strukturave përgjegjëse për parandalimin e sëmundjeve infektive ose çdo organi tjetër publik, mund të shfuqizojë lejen e veçantë me qëndrimin të përkohshëm në shtëpi, në rast se i dënuari nuk zbaton detyrimet, ose kur i dënuari kryen një vepër tjetër penale. </a:t>
            </a:r>
            <a:endParaRPr>
              <a:latin typeface="Times New Roman"/>
              <a:ea typeface="Times New Roman"/>
              <a:cs typeface="Times New Roman"/>
              <a:sym typeface="Times New Roman"/>
            </a:endParaRPr>
          </a:p>
          <a:p>
            <a:pPr marL="457200" lvl="0" indent="-317500" algn="just"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Me marrjen e njoftimit të shfuqizimit të lejes së veçantë me qëndrim të përkohshëm në shtëpi, i dënuari kthehet në institucionin e ekzekutimit të vendimeve penale, ku po vuante dënimin. </a:t>
            </a:r>
            <a:endParaRPr>
              <a:latin typeface="Times New Roman"/>
              <a:ea typeface="Times New Roman"/>
              <a:cs typeface="Times New Roman"/>
              <a:sym typeface="Times New Roman"/>
            </a:endParaRPr>
          </a:p>
          <a:p>
            <a:pPr marL="457200" lvl="0" indent="-317500" algn="just"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Koha e qëndrimit në shtëpi e të dënuarit, të cilit i është shfuqizuar leja e veçantë, nuk njihet si periudhë e vuajtjes së dënimit. </a:t>
            </a:r>
            <a:endParaRPr>
              <a:latin typeface="Times New Roman"/>
              <a:ea typeface="Times New Roman"/>
              <a:cs typeface="Times New Roman"/>
              <a:sym typeface="Times New Roman"/>
            </a:endParaRPr>
          </a:p>
        </p:txBody>
      </p:sp>
      <p:sp>
        <p:nvSpPr>
          <p:cNvPr id="439" name="Google Shape;439;p66"/>
          <p:cNvSpPr txBox="1">
            <a:spLocks noGrp="1"/>
          </p:cNvSpPr>
          <p:nvPr>
            <p:ph type="title"/>
          </p:nvPr>
        </p:nvSpPr>
        <p:spPr>
          <a:xfrm>
            <a:off x="727800" y="6240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Detyrimet gjatë qëndrimit të përkohshëm në shtëpi </a:t>
            </a:r>
            <a:endParaRPr sz="24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67"/>
          <p:cNvSpPr txBox="1">
            <a:spLocks noGrp="1"/>
          </p:cNvSpPr>
          <p:nvPr>
            <p:ph type="title"/>
          </p:nvPr>
        </p:nvSpPr>
        <p:spPr>
          <a:xfrm>
            <a:off x="727800" y="4716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Detyrimi për t’u kthyer në përfundim të periudhës së qëndrimit të përkohshëm në shtëpi </a:t>
            </a:r>
            <a:endParaRPr sz="2000"/>
          </a:p>
        </p:txBody>
      </p:sp>
      <p:sp>
        <p:nvSpPr>
          <p:cNvPr id="445" name="Google Shape;445;p67"/>
          <p:cNvSpPr txBox="1"/>
          <p:nvPr/>
        </p:nvSpPr>
        <p:spPr>
          <a:xfrm>
            <a:off x="793050" y="1692400"/>
            <a:ext cx="7213800" cy="6420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Moskthimi në institucionin e ekzekutimit të vendimeve penale, pas përfundimit të periudhës së qëndrimit të përkohshëm në shtëpi ose pas shfuqizimit të saj, përbën shkak për fillimin e procedimit penal, sipas parashikimeve të nenit 323, të Kodit Penal. </a:t>
            </a:r>
            <a:endParaRPr>
              <a:latin typeface="Times New Roman"/>
              <a:ea typeface="Times New Roman"/>
              <a:cs typeface="Times New Roman"/>
              <a:sym typeface="Times New Roman"/>
            </a:endParaRPr>
          </a:p>
          <a:p>
            <a:pPr marL="457200" lvl="0" indent="-317500" algn="just"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Pas përfundimit të periudhës së qëndrimit të përkohshëm, përpara pranimit në institucionin e ekzekutimit të vendimeve penale, i dënuari i nënshtrohet analizave të nevojshme mjekësore për parandalimin e përhapjes së infeksionit të shkaktuar nga COVID-19, në institucionin e ekzekutimit të vendimeve penale. </a:t>
            </a:r>
            <a:endParaRPr>
              <a:latin typeface="Times New Roman"/>
              <a:ea typeface="Times New Roman"/>
              <a:cs typeface="Times New Roman"/>
              <a:sym typeface="Times New Roman"/>
            </a:endParaRPr>
          </a:p>
          <a:p>
            <a:pPr marL="0" lvl="0" indent="2070100" algn="l" rtl="0">
              <a:lnSpc>
                <a:spcPct val="115000"/>
              </a:lnSpc>
              <a:spcBef>
                <a:spcPts val="900"/>
              </a:spcBef>
              <a:spcAft>
                <a:spcPts val="0"/>
              </a:spcAft>
              <a:buNone/>
            </a:pPr>
            <a:endParaRPr sz="900">
              <a:latin typeface="Times New Roman"/>
              <a:ea typeface="Times New Roman"/>
              <a:cs typeface="Times New Roman"/>
              <a:sym typeface="Times New Roman"/>
            </a:endParaRPr>
          </a:p>
          <a:p>
            <a:pPr marL="0" lvl="0" indent="0" algn="l" rtl="0">
              <a:spcBef>
                <a:spcPts val="900"/>
              </a:spcBef>
              <a:spcAft>
                <a:spcPts val="0"/>
              </a:spcAft>
              <a:buNone/>
            </a:pPr>
            <a:endParaRPr>
              <a:latin typeface="Lato"/>
              <a:ea typeface="Lato"/>
              <a:cs typeface="Lato"/>
              <a:sym typeface="Lato"/>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68"/>
          <p:cNvSpPr txBox="1">
            <a:spLocks noGrp="1"/>
          </p:cNvSpPr>
          <p:nvPr>
            <p:ph type="title"/>
          </p:nvPr>
        </p:nvSpPr>
        <p:spPr>
          <a:xfrm>
            <a:off x="727800" y="395400"/>
            <a:ext cx="7688400" cy="535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t>VKM nr. 249 “Për detajimin dhe mënyrën e përdorimit të fondit ANTICOVID-19”</a:t>
            </a:r>
            <a:endParaRPr sz="1800" b="0">
              <a:solidFill>
                <a:srgbClr val="000000"/>
              </a:solidFill>
              <a:latin typeface="Times New Roman"/>
              <a:ea typeface="Times New Roman"/>
              <a:cs typeface="Times New Roman"/>
              <a:sym typeface="Times New Roman"/>
            </a:endParaRPr>
          </a:p>
          <a:p>
            <a:pPr marL="0" lvl="0" indent="0" algn="l" rtl="0">
              <a:spcBef>
                <a:spcPts val="900"/>
              </a:spcBef>
              <a:spcAft>
                <a:spcPts val="0"/>
              </a:spcAft>
              <a:buNone/>
            </a:pPr>
            <a:endParaRPr sz="2000"/>
          </a:p>
        </p:txBody>
      </p:sp>
      <p:sp>
        <p:nvSpPr>
          <p:cNvPr id="451" name="Google Shape;451;p68"/>
          <p:cNvSpPr txBox="1"/>
          <p:nvPr/>
        </p:nvSpPr>
        <p:spPr>
          <a:xfrm>
            <a:off x="391875" y="1071825"/>
            <a:ext cx="8024400" cy="675300"/>
          </a:xfrm>
          <a:prstGeom prst="rect">
            <a:avLst/>
          </a:prstGeom>
          <a:noFill/>
          <a:ln>
            <a:noFill/>
          </a:ln>
        </p:spPr>
        <p:txBody>
          <a:bodyPr spcFirstLastPara="1" wrap="square" lIns="91425" tIns="91425" rIns="91425" bIns="91425" anchor="t" anchorCtr="0">
            <a:noAutofit/>
          </a:bodyPr>
          <a:lstStyle/>
          <a:p>
            <a:pPr marL="0" lvl="0" indent="7467600" algn="l" rtl="0">
              <a:lnSpc>
                <a:spcPct val="115000"/>
              </a:lnSpc>
              <a:spcBef>
                <a:spcPts val="0"/>
              </a:spcBef>
              <a:spcAft>
                <a:spcPts val="0"/>
              </a:spcAft>
              <a:buNone/>
            </a:pPr>
            <a:r>
              <a:rPr lang="en" sz="900">
                <a:latin typeface="Times New Roman"/>
                <a:ea typeface="Times New Roman"/>
                <a:cs typeface="Times New Roman"/>
                <a:sym typeface="Times New Roman"/>
              </a:rPr>
              <a:t> </a:t>
            </a:r>
            <a:r>
              <a:rPr lang="en">
                <a:latin typeface="Times New Roman"/>
                <a:ea typeface="Times New Roman"/>
                <a:cs typeface="Times New Roman"/>
                <a:sym typeface="Times New Roman"/>
              </a:rPr>
              <a:t>Fondi antiCovid-19, prej 2 500 milionë lekësh, përdoret nga Ministria e Shëndetësisë dhe Mbrojtjes Sociale, sipas detajimeve të mëposhtme: </a:t>
            </a:r>
            <a:endParaRPr>
              <a:latin typeface="Times New Roman"/>
              <a:ea typeface="Times New Roman"/>
              <a:cs typeface="Times New Roman"/>
              <a:sym typeface="Times New Roman"/>
            </a:endParaRPr>
          </a:p>
          <a:p>
            <a:pPr marL="457200" lvl="0" indent="-317500" algn="l" rtl="0">
              <a:lnSpc>
                <a:spcPct val="150000"/>
              </a:lnSpc>
              <a:spcBef>
                <a:spcPts val="900"/>
              </a:spcBef>
              <a:spcAft>
                <a:spcPts val="0"/>
              </a:spcAft>
              <a:buSzPts val="1400"/>
              <a:buFont typeface="Times New Roman"/>
              <a:buChar char="●"/>
            </a:pPr>
            <a:r>
              <a:rPr lang="en">
                <a:latin typeface="Times New Roman"/>
                <a:ea typeface="Times New Roman"/>
                <a:cs typeface="Times New Roman"/>
                <a:sym typeface="Times New Roman"/>
              </a:rPr>
              <a:t>Në masën 500 milionë lekë, në programin “Shërbimet e kujdesit dytësor”, në kategorinë e shpenzimeve korrente; </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Në masën 150 milionë lekë, në programin “Shërbimet e shëndetit publik”, në kategorinë e shpenzimeve korrente; </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Në masën 50 milionë lekë, në programin “Shërbimi Kombëtar i Urgjencës”, në kategorinë e shpenzimeve korrente; </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Në masën 800 milionë lekë, në programin “Planifikimi, menaxhimi dhe administrimi”, në kategorinë e shpenzimeve korrente; </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Në masën 1 000 milionë lekë, në programin “Planifikimi, menaxhimi dhe administrimi”, në kategorinë e shpenzimeve kapitale. </a:t>
            </a:r>
            <a:endParaRPr>
              <a:latin typeface="Times New Roman"/>
              <a:ea typeface="Times New Roman"/>
              <a:cs typeface="Times New Roman"/>
              <a:sym typeface="Times New Roman"/>
            </a:endParaRPr>
          </a:p>
          <a:p>
            <a:pPr marL="0" lvl="0" indent="7467600" algn="l" rtl="0">
              <a:lnSpc>
                <a:spcPct val="115000"/>
              </a:lnSpc>
              <a:spcBef>
                <a:spcPts val="900"/>
              </a:spcBef>
              <a:spcAft>
                <a:spcPts val="0"/>
              </a:spcAft>
              <a:buNone/>
            </a:pPr>
            <a:endParaRPr sz="2000" b="1">
              <a:solidFill>
                <a:srgbClr val="1A1A1A"/>
              </a:solidFill>
            </a:endParaRPr>
          </a:p>
          <a:p>
            <a:pPr marL="0" lvl="0" indent="0" algn="l" rtl="0">
              <a:spcBef>
                <a:spcPts val="0"/>
              </a:spcBef>
              <a:spcAft>
                <a:spcPts val="0"/>
              </a:spcAft>
              <a:buNone/>
            </a:pPr>
            <a:endParaRPr sz="900">
              <a:latin typeface="Times New Roman"/>
              <a:ea typeface="Times New Roman"/>
              <a:cs typeface="Times New Roman"/>
              <a:sym typeface="Times New Roman"/>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9"/>
          <p:cNvSpPr txBox="1">
            <a:spLocks noGrp="1"/>
          </p:cNvSpPr>
          <p:nvPr>
            <p:ph type="title"/>
          </p:nvPr>
        </p:nvSpPr>
        <p:spPr>
          <a:xfrm>
            <a:off x="729450" y="520550"/>
            <a:ext cx="7688700" cy="61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rgbClr val="000000"/>
                </a:solidFill>
                <a:latin typeface="Times New Roman"/>
                <a:ea typeface="Times New Roman"/>
                <a:cs typeface="Times New Roman"/>
                <a:sym typeface="Times New Roman"/>
              </a:rPr>
              <a:t>Akti normativ nr. 9 “Për marrjen e masave të veçanta në fushën e veprimtarisë gjyqësore gjatë kohëzgjatjes së gjendjes së epidemisë së shkaktuar nga COVID-19”</a:t>
            </a:r>
            <a:endParaRPr sz="14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sz="1100" b="0">
              <a:solidFill>
                <a:srgbClr val="000000"/>
              </a:solidFill>
              <a:latin typeface="Times New Roman"/>
              <a:ea typeface="Times New Roman"/>
              <a:cs typeface="Times New Roman"/>
              <a:sym typeface="Times New Roman"/>
            </a:endParaRPr>
          </a:p>
        </p:txBody>
      </p:sp>
      <p:sp>
        <p:nvSpPr>
          <p:cNvPr id="457" name="Google Shape;457;p69"/>
          <p:cNvSpPr txBox="1">
            <a:spLocks noGrp="1"/>
          </p:cNvSpPr>
          <p:nvPr>
            <p:ph type="body" idx="1"/>
          </p:nvPr>
        </p:nvSpPr>
        <p:spPr>
          <a:xfrm>
            <a:off x="185900" y="1313750"/>
            <a:ext cx="8737800" cy="3026100"/>
          </a:xfrm>
          <a:prstGeom prst="rect">
            <a:avLst/>
          </a:prstGeom>
        </p:spPr>
        <p:txBody>
          <a:bodyPr spcFirstLastPara="1" wrap="square" lIns="91425" tIns="91425" rIns="91425" bIns="91425" anchor="t" anchorCtr="0">
            <a:noAutofit/>
          </a:bodyPr>
          <a:lstStyle/>
          <a:p>
            <a:pPr marL="457200" lvl="0" indent="-317500" algn="just" rtl="0">
              <a:spcBef>
                <a:spcPts val="1200"/>
              </a:spcBef>
              <a:spcAft>
                <a:spcPts val="0"/>
              </a:spcAft>
              <a:buSzPts val="1400"/>
              <a:buChar char="●"/>
            </a:pPr>
            <a:r>
              <a:rPr lang="en" sz="1400" dirty="0">
                <a:solidFill>
                  <a:srgbClr val="000000"/>
                </a:solidFill>
                <a:latin typeface="Times New Roman"/>
                <a:ea typeface="Times New Roman"/>
                <a:cs typeface="Times New Roman"/>
                <a:sym typeface="Times New Roman"/>
              </a:rPr>
              <a:t>Seancat gjyqësore në çështjet administrative, civile dhe penale, të planifikuara pranë të gjitha gjykatave, shtyhen deri në përfundimin e gjendjes së epidemisë së shkaktuar nga përhapja e COVID-19.</a:t>
            </a:r>
            <a:endParaRPr sz="1400">
              <a:solidFill>
                <a:srgbClr val="000000"/>
              </a:solidFill>
              <a:latin typeface="Times New Roman"/>
              <a:ea typeface="Times New Roman"/>
              <a:cs typeface="Times New Roman"/>
              <a:sym typeface="Times New Roman"/>
            </a:endParaRPr>
          </a:p>
          <a:p>
            <a:pPr marL="457200" lvl="0" indent="-317500" algn="just" rtl="0">
              <a:spcBef>
                <a:spcPts val="0"/>
              </a:spcBef>
              <a:spcAft>
                <a:spcPts val="0"/>
              </a:spcAft>
              <a:buSzPts val="1400"/>
              <a:buChar char="●"/>
            </a:pPr>
            <a:r>
              <a:rPr lang="en" sz="1400" dirty="0">
                <a:solidFill>
                  <a:srgbClr val="000000"/>
                </a:solidFill>
                <a:latin typeface="Times New Roman"/>
                <a:ea typeface="Times New Roman"/>
                <a:cs typeface="Times New Roman"/>
                <a:sym typeface="Times New Roman"/>
              </a:rPr>
              <a:t>Nga data e hyrjes së fuqi të këtij akti normativ deri në përfundimin e gjendjes së epidemisë së shkaktuar nga përhapja e COVID-19 pezullohen afatet për ngritjen e padive, për paraqitjen e ankimeve si dhe për kryerjen e çdo veprimi procedural në çështjet administrative, civile dhe penale, sipas parashikimeve në këtë akt normativ. Kur afatet fillojnë gjatë periudhës së pezullimit, ato shtyhen deri në përfundimin e gjendjes së epidemisë. </a:t>
            </a:r>
            <a:endParaRPr sz="1400">
              <a:solidFill>
                <a:srgbClr val="000000"/>
              </a:solidFill>
              <a:latin typeface="Times New Roman"/>
              <a:ea typeface="Times New Roman"/>
              <a:cs typeface="Times New Roman"/>
              <a:sym typeface="Times New Roman"/>
            </a:endParaRPr>
          </a:p>
          <a:p>
            <a:pPr marL="457200" lvl="0" indent="-317500" algn="l" rtl="0">
              <a:spcBef>
                <a:spcPts val="0"/>
              </a:spcBef>
              <a:spcAft>
                <a:spcPts val="0"/>
              </a:spcAft>
              <a:buSzPts val="1400"/>
              <a:buChar char="●"/>
            </a:pPr>
            <a:r>
              <a:rPr lang="en" sz="1400" dirty="0">
                <a:solidFill>
                  <a:srgbClr val="000000"/>
                </a:solidFill>
                <a:latin typeface="Times New Roman"/>
                <a:ea typeface="Times New Roman"/>
                <a:cs typeface="Times New Roman"/>
                <a:sym typeface="Times New Roman"/>
              </a:rPr>
              <a:t>Gjatë kohëzgjatjes së gjendjes së epidemisë të shkaktuar nga përhapja e COVID-19 dhe me synimin për të kufizuar efektet negative në veprimtarinë gjyqësore, këshillat si dhe organet e administrimit gjyqësor të çdo gjykate miratojnë masa organizative specifike për zhvillimin e proceseve gjyqësore, të nevojshme për të shmangur grumbullimet në ambientet e gjykatave dhe brenda sallave gjyqësore, si dhe kontaktet e ngushta ndërmjet individëve.</a:t>
            </a:r>
            <a:endParaRPr sz="1400">
              <a:solidFill>
                <a:srgbClr val="000000"/>
              </a:solidFill>
              <a:latin typeface="Times New Roman"/>
              <a:ea typeface="Times New Roman"/>
              <a:cs typeface="Times New Roman"/>
              <a:sym typeface="Times New Roman"/>
            </a:endParaRPr>
          </a:p>
          <a:p>
            <a:pPr marL="457200" lvl="0" indent="-317500" algn="l" rtl="0">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Pjesëmarrja e personave të dënuar apo me masë sigurimi “arrest në burg”, si dhe e përfaqësuesve ligjorë të tyre, në të gjitha seancat gjyqësore gjatë kohëzgjatjes së gjendjes së epidemisë, sigurohet, atje ku është e mundur, nëpërmjet ndërlidhjes audiovizive në distancë.</a:t>
            </a: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70"/>
          <p:cNvSpPr txBox="1">
            <a:spLocks noGrp="1"/>
          </p:cNvSpPr>
          <p:nvPr>
            <p:ph type="title"/>
          </p:nvPr>
        </p:nvSpPr>
        <p:spPr>
          <a:xfrm>
            <a:off x="727650" y="5502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latin typeface="Times New Roman"/>
                <a:ea typeface="Times New Roman"/>
                <a:cs typeface="Times New Roman"/>
                <a:sym typeface="Times New Roman"/>
              </a:rPr>
              <a:t>Akti normativ nr. 10 </a:t>
            </a:r>
            <a:r>
              <a:rPr lang="en" sz="1600">
                <a:solidFill>
                  <a:srgbClr val="000000"/>
                </a:solidFill>
                <a:latin typeface="Times New Roman"/>
                <a:ea typeface="Times New Roman"/>
                <a:cs typeface="Times New Roman"/>
                <a:sym typeface="Times New Roman"/>
              </a:rPr>
              <a:t>“Për një ndryshim në ligjin nr. 8438, datë 28.12.1998, “Për tatimin mbi të ardhurat”, të ndryshuar”</a:t>
            </a:r>
            <a:endParaRPr sz="16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463" name="Google Shape;463;p70"/>
          <p:cNvSpPr txBox="1">
            <a:spLocks noGrp="1"/>
          </p:cNvSpPr>
          <p:nvPr>
            <p:ph type="body" idx="1"/>
          </p:nvPr>
        </p:nvSpPr>
        <p:spPr>
          <a:xfrm>
            <a:off x="371825" y="1308325"/>
            <a:ext cx="8539500" cy="29697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400">
                <a:solidFill>
                  <a:srgbClr val="000000"/>
                </a:solidFill>
                <a:latin typeface="Times New Roman"/>
                <a:ea typeface="Times New Roman"/>
                <a:cs typeface="Times New Roman"/>
                <a:sym typeface="Times New Roman"/>
              </a:rPr>
              <a:t>Për deklarimin dhe pagesën e tatimit mbi fitimin, në vitin 2020, afatet e deklarimit dhe të pagesës janë, si më poshtë vijon:</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en" sz="1400">
                <a:solidFill>
                  <a:srgbClr val="000000"/>
                </a:solidFill>
                <a:latin typeface="Times New Roman"/>
                <a:ea typeface="Times New Roman"/>
                <a:cs typeface="Times New Roman"/>
                <a:sym typeface="Times New Roman"/>
              </a:rPr>
              <a:t>a) Bilanci kontabël, së bashku me anekset e tij, si dhe çdo e dhënë tjetër e përcaktuar në udhëzimin e ministrit përgjegjës për financat, në zbatim të këtij ligji, dorëzohet brenda orma 31 korrik 2020;</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en" sz="1400">
                <a:solidFill>
                  <a:srgbClr val="000000"/>
                </a:solidFill>
                <a:latin typeface="Times New Roman"/>
                <a:ea typeface="Times New Roman"/>
                <a:cs typeface="Times New Roman"/>
                <a:sym typeface="Times New Roman"/>
              </a:rPr>
              <a:t>b) Për tatimpaguesit me qarkullim deri në 14 000 000 (katërmbëdhjetë milionë) lekë, tatimi i llogaritur në bazë të deklaratës vjetore të të ardhurave të tatueshme, pakësuar me shumat e përcaktuara sipas nenit 37, të këtij ligji, dhe me parapagimet e bëra gjatë periudhës tatimore, paguhet nga tatimpaguesi në llogarinë e organeve tatimore, brenda gjashtëmujorit të dytë të vitit 2020;</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en" sz="1400">
                <a:solidFill>
                  <a:srgbClr val="000000"/>
                </a:solidFill>
                <a:latin typeface="Times New Roman"/>
                <a:ea typeface="Times New Roman"/>
                <a:cs typeface="Times New Roman"/>
                <a:sym typeface="Times New Roman"/>
              </a:rPr>
              <a:t>c) Për tatimpaguesit me qarkullim deri në 14 000 000 (katërmbëdhjetë milionë) lekë, këstet e tatim-fitimit të tremujorit të parë dhe të dytë të vitit 2020, parapaguhen në llogarinë e organeve tatimore, brenda datës 31 dhjetor 2020. Këstet paraprake të tatimit mbi fitimin, të tremujorit të tretë dhe të katërt të vitit 2020, parapaguhen në llogarinë e organeve tatimore, brenda datës 31 dhjetor 2020.”. </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1600"/>
              </a:spcAft>
              <a:buNone/>
            </a:pPr>
            <a:endParaRPr sz="1400">
              <a:latin typeface="Times New Roman"/>
              <a:ea typeface="Times New Roman"/>
              <a:cs typeface="Times New Roman"/>
              <a:sym typeface="Times New Roman"/>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71"/>
          <p:cNvSpPr txBox="1">
            <a:spLocks noGrp="1"/>
          </p:cNvSpPr>
          <p:nvPr>
            <p:ph type="title"/>
          </p:nvPr>
        </p:nvSpPr>
        <p:spPr>
          <a:xfrm>
            <a:off x="727650" y="5502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dirty="0">
                <a:latin typeface="Times New Roman"/>
                <a:ea typeface="Times New Roman"/>
                <a:cs typeface="Times New Roman"/>
                <a:sym typeface="Times New Roman"/>
              </a:rPr>
              <a:t>Mbi qirate: </a:t>
            </a:r>
            <a:r>
              <a:rPr lang="en" sz="1600" dirty="0">
                <a:solidFill>
                  <a:srgbClr val="000000"/>
                </a:solidFill>
                <a:latin typeface="Times New Roman"/>
                <a:ea typeface="Times New Roman"/>
                <a:cs typeface="Times New Roman"/>
                <a:sym typeface="Times New Roman"/>
              </a:rPr>
              <a:t>Vendim nr. 5 i Komitetit ndërministror të Emergjencave Civile </a:t>
            </a:r>
            <a:endParaRPr sz="16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469" name="Google Shape;469;p71"/>
          <p:cNvSpPr txBox="1">
            <a:spLocks noGrp="1"/>
          </p:cNvSpPr>
          <p:nvPr>
            <p:ph type="body" idx="1"/>
          </p:nvPr>
        </p:nvSpPr>
        <p:spPr>
          <a:xfrm>
            <a:off x="0" y="1085425"/>
            <a:ext cx="9144000" cy="2455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400">
                <a:solidFill>
                  <a:srgbClr val="000000"/>
                </a:solidFill>
                <a:latin typeface="Times New Roman"/>
                <a:ea typeface="Times New Roman"/>
                <a:cs typeface="Times New Roman"/>
                <a:sym typeface="Times New Roman"/>
              </a:rPr>
              <a:t>Qiramarrësit individë, të cilët kanë kontratë qiraje për banesë apo çdo dokument tjetër që vërteton marrëdhënien kontraktore qiradhënës–qiramarrës, që kanë kontratë pune por e kanë pezulluar/zgjidhur atë si pasojë e gjendjes së shkaktuar nga COVID–19, nuk do ta paguajnë detyrimin e qirasë për dy muaj, prill dhe maj 2020.</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en" sz="1400">
                <a:solidFill>
                  <a:srgbClr val="000000"/>
                </a:solidFill>
                <a:latin typeface="Times New Roman"/>
                <a:ea typeface="Times New Roman"/>
                <a:cs typeface="Times New Roman"/>
                <a:sym typeface="Times New Roman"/>
              </a:rPr>
              <a:t>Qiramarrësit studentë, të cilët kanë kontratë qiraje për banesë apo çdo dokument tjetër që vërteton marrëdhënien kontraktore qiradhënës–qiramarrës  nuk do ta paguajnë detyrimin e qirasë për dy muaj, prill dhe maj 2020.</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en" sz="1400">
                <a:solidFill>
                  <a:srgbClr val="000000"/>
                </a:solidFill>
                <a:latin typeface="Times New Roman"/>
                <a:ea typeface="Times New Roman"/>
                <a:cs typeface="Times New Roman"/>
                <a:sym typeface="Times New Roman"/>
              </a:rPr>
              <a:t>Qiramarrësit persona fizikë/juridikë me të ardhura deri në 14 000 000 (katërmbëdhjetë milionë) lekë në vit, të cilët kanë kontratë noteriale qiraje për zhvillimin e aktivitetit të tyre ekonomik, të nënshkruar përpara shpalljes së gjendjes së epidemisë, dhe e kanë ndaluar aktivitetin si pasojë e gjendjes së shkaktuar nga COVID–19, nuk do ta paguajnë detyrimin e qirasë për dy muaj, prill dhe maj 2020.</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en" sz="1400">
                <a:solidFill>
                  <a:srgbClr val="000000"/>
                </a:solidFill>
                <a:latin typeface="Times New Roman"/>
                <a:ea typeface="Times New Roman"/>
                <a:cs typeface="Times New Roman"/>
                <a:sym typeface="Times New Roman"/>
              </a:rPr>
              <a:t>Detyrimi i prapambetur i këtyre dy muajve do të paguhet nga qiramarrësi, pas muajit maj 2020. Për ato kontrata që përfundojnë përpara afatit 31 maj 2020, detyrimi i prapambetur do të paguhet nga qiramarrësi brenda tre muajve pas datës 31 maj 2020. </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en" sz="1400">
                <a:solidFill>
                  <a:srgbClr val="000000"/>
                </a:solidFill>
                <a:latin typeface="Times New Roman"/>
                <a:ea typeface="Times New Roman"/>
                <a:cs typeface="Times New Roman"/>
                <a:sym typeface="Times New Roman"/>
              </a:rPr>
              <a:t>Qiradhënësit, të cilët nuk e zbatojnë këtë pikë, dënohen me gjobë në masën e pesëfishit të qirasë mujore përkatëse. </a:t>
            </a:r>
            <a:endParaRPr sz="1400">
              <a:solidFill>
                <a:srgbClr val="000000"/>
              </a:solidFill>
              <a:latin typeface="Times New Roman"/>
              <a:ea typeface="Times New Roman"/>
              <a:cs typeface="Times New Roman"/>
              <a:sym typeface="Times New Roman"/>
            </a:endParaRPr>
          </a:p>
          <a:p>
            <a:pPr marL="0" lvl="0" indent="0" algn="just" rtl="0">
              <a:spcBef>
                <a:spcPts val="1200"/>
              </a:spcBef>
              <a:spcAft>
                <a:spcPts val="1600"/>
              </a:spcAft>
              <a:buNone/>
            </a:pPr>
            <a:endParaRPr sz="1400">
              <a:latin typeface="Times New Roman"/>
              <a:ea typeface="Times New Roman"/>
              <a:cs typeface="Times New Roman"/>
              <a:sym typeface="Times New Roman"/>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72"/>
          <p:cNvSpPr txBox="1">
            <a:spLocks noGrp="1"/>
          </p:cNvSpPr>
          <p:nvPr>
            <p:ph type="title"/>
          </p:nvPr>
        </p:nvSpPr>
        <p:spPr>
          <a:xfrm>
            <a:off x="668975" y="580850"/>
            <a:ext cx="7688700" cy="535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dirty="0">
                <a:solidFill>
                  <a:srgbClr val="000000"/>
                </a:solidFill>
              </a:rPr>
              <a:t>Vendim nr. 4 i Komitetit ndërministror të Emergjencave Civile: </a:t>
            </a:r>
            <a:endParaRPr sz="1800">
              <a:solidFill>
                <a:srgbClr val="000000"/>
              </a:solidFill>
            </a:endParaRPr>
          </a:p>
          <a:p>
            <a:pPr marL="0" lvl="0" indent="0" algn="l" rtl="0">
              <a:spcBef>
                <a:spcPts val="0"/>
              </a:spcBef>
              <a:spcAft>
                <a:spcPts val="0"/>
              </a:spcAft>
              <a:buNone/>
            </a:pPr>
            <a:endParaRPr/>
          </a:p>
        </p:txBody>
      </p:sp>
      <p:sp>
        <p:nvSpPr>
          <p:cNvPr id="475" name="Google Shape;475;p72"/>
          <p:cNvSpPr txBox="1">
            <a:spLocks noGrp="1"/>
          </p:cNvSpPr>
          <p:nvPr>
            <p:ph type="body" idx="1"/>
          </p:nvPr>
        </p:nvSpPr>
        <p:spPr>
          <a:xfrm>
            <a:off x="60475" y="1294200"/>
            <a:ext cx="9023100" cy="378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rgbClr val="000000"/>
                </a:solidFill>
                <a:latin typeface="Times New Roman"/>
                <a:ea typeface="Times New Roman"/>
                <a:cs typeface="Times New Roman"/>
                <a:sym typeface="Times New Roman"/>
              </a:rPr>
              <a:t>“Për trajtimin e përkohshëm financiar mujor të disa funksionarëve dhe nëpunësve të administratës shtetërore, gjatë periudhës së gjendjes së epidemisë së shkaktuar nga COVID-19”</a:t>
            </a:r>
            <a:br>
              <a:rPr lang="en" sz="1400" b="1">
                <a:solidFill>
                  <a:srgbClr val="000000"/>
                </a:solidFill>
                <a:latin typeface="Times New Roman"/>
                <a:ea typeface="Times New Roman"/>
                <a:cs typeface="Times New Roman"/>
                <a:sym typeface="Times New Roman"/>
              </a:rPr>
            </a:br>
            <a:endParaRPr sz="14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r>
              <a:rPr lang="en" sz="1400">
                <a:solidFill>
                  <a:srgbClr val="000000"/>
                </a:solidFill>
                <a:latin typeface="Times New Roman"/>
                <a:ea typeface="Times New Roman"/>
                <a:cs typeface="Times New Roman"/>
                <a:sym typeface="Times New Roman"/>
              </a:rPr>
              <a:t>Kryeministri, Zëvendëskryeministri dhe ministrat, gjatë periudhës së gjendjes së epidemisë së shkaktuar nga COVID-19 deri në përfundim të saj, por jo më shumë se tre muaj, përfitojnë pagë mujore neto në masën 50% të pagës mujore neto aktuale.</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en" sz="1400">
                <a:solidFill>
                  <a:srgbClr val="000000"/>
                </a:solidFill>
                <a:latin typeface="Times New Roman"/>
                <a:ea typeface="Times New Roman"/>
                <a:cs typeface="Times New Roman"/>
                <a:sym typeface="Times New Roman"/>
              </a:rPr>
              <a:t>Nëpunësit e institucioneve të administratës shtetërore, të cilët janë anëtarë të këshillave, të bordeve apo të komisioneve të institucioneve të administratës shtetërore, të institucioneve publike të arsimit të lartë, të njësive të fondeve speciale, të ndërmarrjeve shtetërore dhe të shoqërive tregtare me kapital mbi 50% shtetëror, për periudhën nga data 1 prill 2020 deri në përfundim të gjendjes së epidemisë së shkaktuar nga COVID-19, por jo më shumë se tre muaj, nuk e përfitojnë shpërblimin mujor përkatës.</a:t>
            </a:r>
            <a:endParaRPr sz="1400">
              <a:solidFill>
                <a:srgbClr val="000000"/>
              </a:solidFill>
              <a:latin typeface="Times New Roman"/>
              <a:ea typeface="Times New Roman"/>
              <a:cs typeface="Times New Roman"/>
              <a:sym typeface="Times New Roman"/>
            </a:endParaRPr>
          </a:p>
          <a:p>
            <a:pPr marL="0" lvl="0" indent="0" algn="l" rtl="0">
              <a:spcBef>
                <a:spcPts val="1600"/>
              </a:spcBef>
              <a:spcAft>
                <a:spcPts val="0"/>
              </a:spcAft>
              <a:buNone/>
            </a:pPr>
            <a:r>
              <a:rPr lang="en" sz="1400">
                <a:solidFill>
                  <a:srgbClr val="000000"/>
                </a:solidFill>
                <a:latin typeface="Times New Roman"/>
                <a:ea typeface="Times New Roman"/>
                <a:cs typeface="Times New Roman"/>
                <a:sym typeface="Times New Roman"/>
              </a:rPr>
              <a:t>Përjashtohen nga zbatimi i pikës 2, të këtij vendimi, nëpunësit e institucioneve të administratës shtetërore, të cilët janë anëtarë të këshillave, bordeve apo komisioneve të sistemit të Ministrisë së Shëndetësisë dhe Mbrojtjes Sociale.</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1600"/>
              </a:spcAft>
              <a:buNone/>
            </a:pPr>
            <a:endParaRPr sz="1200">
              <a:solidFill>
                <a:srgbClr val="000000"/>
              </a:solidFill>
              <a:latin typeface="Times New Roman"/>
              <a:ea typeface="Times New Roman"/>
              <a:cs typeface="Times New Roman"/>
              <a:sym typeface="Times New Roman"/>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73"/>
          <p:cNvSpPr txBox="1">
            <a:spLocks noGrp="1"/>
          </p:cNvSpPr>
          <p:nvPr>
            <p:ph type="title"/>
          </p:nvPr>
        </p:nvSpPr>
        <p:spPr>
          <a:xfrm>
            <a:off x="727650" y="562625"/>
            <a:ext cx="7688700" cy="5352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400" dirty="0">
                <a:solidFill>
                  <a:srgbClr val="000000"/>
                </a:solidFill>
                <a:latin typeface="Times New Roman"/>
                <a:ea typeface="Times New Roman"/>
                <a:cs typeface="Times New Roman"/>
                <a:sym typeface="Times New Roman"/>
              </a:rPr>
              <a:t>Akt normativ nr. 13</a:t>
            </a:r>
            <a:endParaRPr sz="1400">
              <a:solidFill>
                <a:srgbClr val="000000"/>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r>
              <a:rPr lang="en" sz="1600" b="0" dirty="0">
                <a:solidFill>
                  <a:srgbClr val="000000"/>
                </a:solidFill>
                <a:highlight>
                  <a:srgbClr val="FFFFFF"/>
                </a:highlight>
                <a:latin typeface="Times New Roman"/>
                <a:ea typeface="Times New Roman"/>
                <a:cs typeface="Times New Roman"/>
                <a:sym typeface="Times New Roman"/>
              </a:rPr>
              <a:t>Për marrjen e masave të veçanta në fushën e veprimtarisë së shërbimit përmbarimor gjyqësor, ndërmjetësimit dhe administrimit të procedurave të falimentimit gjatë kohëzgjatjes së gjendjes së epidemisë së shkaktuar nga COVID-19</a:t>
            </a:r>
            <a:endParaRPr sz="1600" b="0">
              <a:solidFill>
                <a:srgbClr val="000000"/>
              </a:solidFill>
              <a:highlight>
                <a:srgbClr val="FFFFFF"/>
              </a:highlight>
              <a:latin typeface="Times New Roman"/>
              <a:ea typeface="Times New Roman"/>
              <a:cs typeface="Times New Roman"/>
              <a:sym typeface="Times New Roman"/>
            </a:endParaRPr>
          </a:p>
          <a:p>
            <a:pPr marL="0" lvl="0" indent="0" algn="l" rtl="0">
              <a:spcBef>
                <a:spcPts val="1200"/>
              </a:spcBef>
              <a:spcAft>
                <a:spcPts val="0"/>
              </a:spcAft>
              <a:buNone/>
            </a:pPr>
            <a:endParaRPr sz="1400">
              <a:latin typeface="Times New Roman"/>
              <a:ea typeface="Times New Roman"/>
              <a:cs typeface="Times New Roman"/>
              <a:sym typeface="Times New Roman"/>
            </a:endParaRPr>
          </a:p>
        </p:txBody>
      </p:sp>
      <p:sp>
        <p:nvSpPr>
          <p:cNvPr id="481" name="Google Shape;481;p73"/>
          <p:cNvSpPr txBox="1">
            <a:spLocks noGrp="1"/>
          </p:cNvSpPr>
          <p:nvPr>
            <p:ph type="body" idx="1"/>
          </p:nvPr>
        </p:nvSpPr>
        <p:spPr>
          <a:xfrm>
            <a:off x="727650" y="2376300"/>
            <a:ext cx="7688700" cy="27672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Pezullohen afatet për kryerjen e veprimeve procedurale të përmbaruesit gjyqësor shtetëror apo privat, ndërmjetësit dhe administratorit në procedurat e falimentimit. Kur afatet për kryerjen e veprimeve procedurale sipas parashikimit të legjislacionit në fuqi fillojnë gjatë periudhës së pezullimit, ato shtyhen deri në përfundimin e gjendjes së epidemisë. </a:t>
            </a:r>
            <a:endParaRPr sz="1400">
              <a:solidFill>
                <a:srgbClr val="000000"/>
              </a:solidFill>
              <a:latin typeface="Times New Roman"/>
              <a:ea typeface="Times New Roman"/>
              <a:cs typeface="Times New Roman"/>
              <a:sym typeface="Times New Roman"/>
            </a:endParaRPr>
          </a:p>
          <a:p>
            <a:pPr marL="457200" lvl="0" indent="-317500" algn="l" rtl="0">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Organet e shërbimit përmbarimor shtetëror dhe privat, të ndërmjetësve dhe administratorëve të falimentimit, në të gjitha rastet, marrin masa organizative të posaçme për të shmangur grumbullimet, kontaktet e ngushta ndërmjet individëve, si dhe praninë e publikut në ambientet e ushtrimit të aktivitetit të përmbaruesit gjyqësor, ndërmjetësit dhe administratorit të falimentimit. </a:t>
            </a: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74"/>
          <p:cNvSpPr txBox="1">
            <a:spLocks noGrp="1"/>
          </p:cNvSpPr>
          <p:nvPr>
            <p:ph type="title"/>
          </p:nvPr>
        </p:nvSpPr>
        <p:spPr>
          <a:xfrm>
            <a:off x="727650" y="463475"/>
            <a:ext cx="7688700" cy="5352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400">
                <a:solidFill>
                  <a:srgbClr val="000000"/>
                </a:solidFill>
                <a:latin typeface="Times New Roman"/>
                <a:ea typeface="Times New Roman"/>
                <a:cs typeface="Times New Roman"/>
                <a:sym typeface="Times New Roman"/>
              </a:rPr>
              <a:t>“Për trajtimin e përkohshëm financiar mujor të disa funksionarëve dhe nëpunësve të administratës shtetërore, gjatë periudhës së gjendjes së epidemisë së shkaktuar nga COVID-19”</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endParaRPr sz="1400">
              <a:latin typeface="Times New Roman"/>
              <a:ea typeface="Times New Roman"/>
              <a:cs typeface="Times New Roman"/>
              <a:sym typeface="Times New Roman"/>
            </a:endParaRPr>
          </a:p>
        </p:txBody>
      </p:sp>
      <p:sp>
        <p:nvSpPr>
          <p:cNvPr id="487" name="Google Shape;487;p74"/>
          <p:cNvSpPr txBox="1">
            <a:spLocks noGrp="1"/>
          </p:cNvSpPr>
          <p:nvPr>
            <p:ph type="body" idx="1"/>
          </p:nvPr>
        </p:nvSpPr>
        <p:spPr>
          <a:xfrm>
            <a:off x="729450" y="1586425"/>
            <a:ext cx="7688700" cy="2753700"/>
          </a:xfrm>
          <a:prstGeom prst="rect">
            <a:avLst/>
          </a:prstGeom>
        </p:spPr>
        <p:txBody>
          <a:bodyPr spcFirstLastPara="1" wrap="square" lIns="91425" tIns="91425" rIns="91425" bIns="91425" anchor="t" anchorCtr="0">
            <a:noAutofit/>
          </a:bodyPr>
          <a:lstStyle/>
          <a:p>
            <a:pPr marL="0" lvl="0" indent="0" algn="just" rtl="0">
              <a:spcBef>
                <a:spcPts val="1200"/>
              </a:spcBef>
              <a:spcAft>
                <a:spcPts val="0"/>
              </a:spcAft>
              <a:buNone/>
            </a:pPr>
            <a:r>
              <a:rPr lang="en" sz="1400" dirty="0">
                <a:solidFill>
                  <a:srgbClr val="000000"/>
                </a:solidFill>
                <a:latin typeface="Times New Roman"/>
                <a:ea typeface="Times New Roman"/>
                <a:cs typeface="Times New Roman"/>
                <a:sym typeface="Times New Roman"/>
              </a:rPr>
              <a:t>Kryeministri, Zëvendëskryeministri dhe ministrat, gjatë periudhës së gjendjes së epidemisë së shkaktuar nga COVID-19 deri në përfundim të saj, por jo më shumë se tre muaj, përfitojnë pagë mujore neto në masën 50% të pagës mujore neto aktuale.</a:t>
            </a:r>
            <a:endParaRPr sz="1400">
              <a:solidFill>
                <a:srgbClr val="000000"/>
              </a:solidFill>
              <a:latin typeface="Times New Roman"/>
              <a:ea typeface="Times New Roman"/>
              <a:cs typeface="Times New Roman"/>
              <a:sym typeface="Times New Roman"/>
            </a:endParaRPr>
          </a:p>
          <a:p>
            <a:pPr marL="0" lvl="0" indent="0" algn="just" rtl="0">
              <a:spcBef>
                <a:spcPts val="1200"/>
              </a:spcBef>
              <a:spcAft>
                <a:spcPts val="0"/>
              </a:spcAft>
              <a:buNone/>
            </a:pPr>
            <a:r>
              <a:rPr lang="en" sz="1400" dirty="0">
                <a:solidFill>
                  <a:srgbClr val="000000"/>
                </a:solidFill>
                <a:latin typeface="Times New Roman"/>
                <a:ea typeface="Times New Roman"/>
                <a:cs typeface="Times New Roman"/>
                <a:sym typeface="Times New Roman"/>
              </a:rPr>
              <a:t>Nëpunësit e institucioneve të administratës shtetërore, të cilët janë anëtarë të këshillave, të bordeve apo të komisioneve të institucioneve të administratës shtetërore, të institucioneve publike të arsimit të lartë, të njësive të fondeve speciale, të ndërmarrjeve shtetërore dhe të shoqërive tregtare me kapital mbi 50% shtetëror, për periudhën nga data 1 prill 2020 deri në përfundim të gjendjes së epidemisë së shkaktuar nga COVID-19, por jo më shumë se tre muaj, nuk e përfitojnë shpërblimin mujor përkatës. </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1600"/>
              </a:spcAft>
              <a:buNone/>
            </a:pPr>
            <a:endParaRPr sz="1400">
              <a:latin typeface="Times New Roman"/>
              <a:ea typeface="Times New Roman"/>
              <a:cs typeface="Times New Roman"/>
              <a:sym typeface="Times New Roman"/>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450" y="493986"/>
            <a:ext cx="7688700" cy="599090"/>
          </a:xfrm>
        </p:spPr>
        <p:txBody>
          <a:bodyPr/>
          <a:lstStyle/>
          <a:p>
            <a:r>
              <a:rPr lang="en-US" sz="1600" dirty="0" err="1" smtClean="0"/>
              <a:t>Miratim</a:t>
            </a:r>
            <a:r>
              <a:rPr lang="en-US" sz="1600" dirty="0" smtClean="0"/>
              <a:t> </a:t>
            </a:r>
            <a:r>
              <a:rPr lang="en-US" sz="1600" dirty="0" err="1" smtClean="0"/>
              <a:t>kontratash</a:t>
            </a:r>
            <a:r>
              <a:rPr lang="en-US" sz="1600" dirty="0" smtClean="0"/>
              <a:t> (</a:t>
            </a:r>
            <a:r>
              <a:rPr lang="en-US" sz="1600" dirty="0" err="1" smtClean="0"/>
              <a:t>prokurim</a:t>
            </a:r>
            <a:r>
              <a:rPr lang="en-US" sz="1600" dirty="0" smtClean="0"/>
              <a:t> </a:t>
            </a:r>
            <a:r>
              <a:rPr lang="en-US" sz="1600" dirty="0" err="1" smtClean="0"/>
              <a:t>i</a:t>
            </a:r>
            <a:r>
              <a:rPr lang="en-US" sz="1600" dirty="0" smtClean="0"/>
              <a:t> </a:t>
            </a:r>
            <a:r>
              <a:rPr lang="en-US" sz="1600" dirty="0" err="1" smtClean="0"/>
              <a:t>drejt</a:t>
            </a:r>
            <a:r>
              <a:rPr lang="sq-AL" sz="1600" dirty="0" smtClean="0"/>
              <a:t>ë</a:t>
            </a:r>
            <a:r>
              <a:rPr lang="en-US" sz="1600" dirty="0" smtClean="0"/>
              <a:t>p</a:t>
            </a:r>
            <a:r>
              <a:rPr lang="sq-AL" sz="1600" dirty="0" smtClean="0"/>
              <a:t>ë</a:t>
            </a:r>
            <a:r>
              <a:rPr lang="en-US" sz="1600" dirty="0" err="1" smtClean="0"/>
              <a:t>rdrejt</a:t>
            </a:r>
            <a:r>
              <a:rPr lang="sq-AL" sz="1600" dirty="0" smtClean="0"/>
              <a:t>ë</a:t>
            </a:r>
            <a:r>
              <a:rPr lang="en-US" sz="1600" dirty="0" smtClean="0"/>
              <a:t>) p</a:t>
            </a:r>
            <a:r>
              <a:rPr lang="sq-AL" sz="1600" dirty="0" smtClean="0"/>
              <a:t>ë</a:t>
            </a:r>
            <a:r>
              <a:rPr lang="en-US" sz="1600" dirty="0" smtClean="0"/>
              <a:t>r </a:t>
            </a:r>
            <a:r>
              <a:rPr lang="en-US" sz="1600" dirty="0" err="1" smtClean="0"/>
              <a:t>blerje</a:t>
            </a:r>
            <a:r>
              <a:rPr lang="en-US" sz="1600" dirty="0" smtClean="0"/>
              <a:t> </a:t>
            </a:r>
            <a:r>
              <a:rPr lang="en-US" sz="1600" dirty="0" err="1" smtClean="0"/>
              <a:t>pajisje</a:t>
            </a:r>
            <a:r>
              <a:rPr lang="en-US" sz="1600" dirty="0" smtClean="0"/>
              <a:t> </a:t>
            </a:r>
            <a:r>
              <a:rPr lang="en-US" sz="1600" dirty="0" err="1" smtClean="0"/>
              <a:t>mjek</a:t>
            </a:r>
            <a:r>
              <a:rPr lang="sq-AL" sz="1600" dirty="0" smtClean="0"/>
              <a:t>ë</a:t>
            </a:r>
            <a:r>
              <a:rPr lang="en-US" sz="1600" dirty="0" smtClean="0"/>
              <a:t>sore n</a:t>
            </a:r>
            <a:r>
              <a:rPr lang="sq-AL" sz="1600" dirty="0" smtClean="0"/>
              <a:t>ë</a:t>
            </a:r>
            <a:r>
              <a:rPr lang="en-US" sz="1600" dirty="0" smtClean="0"/>
              <a:t> </a:t>
            </a:r>
            <a:r>
              <a:rPr lang="en-US" sz="1600" dirty="0" err="1" smtClean="0"/>
              <a:t>kuad</a:t>
            </a:r>
            <a:r>
              <a:rPr lang="sq-AL" sz="1600" dirty="0" smtClean="0"/>
              <a:t>ë</a:t>
            </a:r>
            <a:r>
              <a:rPr lang="en-US" sz="1600" dirty="0" smtClean="0"/>
              <a:t>r t</a:t>
            </a:r>
            <a:r>
              <a:rPr lang="sq-AL" sz="1600" dirty="0" smtClean="0"/>
              <a:t>ë</a:t>
            </a:r>
            <a:r>
              <a:rPr lang="en-US" sz="1600" dirty="0" smtClean="0"/>
              <a:t> </a:t>
            </a:r>
            <a:r>
              <a:rPr lang="en-US" sz="1600" dirty="0" err="1" smtClean="0"/>
              <a:t>masave</a:t>
            </a:r>
            <a:r>
              <a:rPr lang="en-US" sz="1600" dirty="0" smtClean="0"/>
              <a:t> </a:t>
            </a:r>
            <a:r>
              <a:rPr lang="en-US" sz="1600" dirty="0" err="1" smtClean="0"/>
              <a:t>kund</a:t>
            </a:r>
            <a:r>
              <a:rPr lang="sq-AL" sz="1600" dirty="0" smtClean="0"/>
              <a:t>ë</a:t>
            </a:r>
            <a:r>
              <a:rPr lang="en-US" sz="1600" dirty="0" smtClean="0"/>
              <a:t>r COVID-19</a:t>
            </a:r>
            <a:endParaRPr lang="en-US" sz="1600" dirty="0"/>
          </a:p>
        </p:txBody>
      </p:sp>
      <p:sp>
        <p:nvSpPr>
          <p:cNvPr id="3" name="Text Placeholder 2"/>
          <p:cNvSpPr>
            <a:spLocks noGrp="1"/>
          </p:cNvSpPr>
          <p:nvPr>
            <p:ph type="body" idx="1"/>
          </p:nvPr>
        </p:nvSpPr>
        <p:spPr>
          <a:xfrm>
            <a:off x="729450" y="1492469"/>
            <a:ext cx="7688700" cy="2953407"/>
          </a:xfrm>
        </p:spPr>
        <p:txBody>
          <a:bodyPr/>
          <a:lstStyle/>
          <a:p>
            <a:pPr algn="just"/>
            <a:r>
              <a:rPr lang="sq-AL" sz="1400" dirty="0" smtClean="0">
                <a:solidFill>
                  <a:schemeClr val="bg2"/>
                </a:solidFill>
                <a:latin typeface="Times New Roman" pitchFamily="18" charset="0"/>
                <a:cs typeface="Times New Roman" pitchFamily="18" charset="0"/>
              </a:rPr>
              <a:t>VKM nr. 272, datë 3.4.2020 “</a:t>
            </a:r>
            <a:r>
              <a:rPr lang="it-IT" sz="1400" dirty="0" smtClean="0">
                <a:solidFill>
                  <a:schemeClr val="bg2"/>
                </a:solidFill>
                <a:latin typeface="Times New Roman" pitchFamily="18" charset="0"/>
                <a:cs typeface="Times New Roman" pitchFamily="18" charset="0"/>
              </a:rPr>
              <a:t>Për </a:t>
            </a:r>
            <a:r>
              <a:rPr lang="en-US" sz="1400" dirty="0" err="1" smtClean="0">
                <a:solidFill>
                  <a:schemeClr val="bg2"/>
                </a:solidFill>
                <a:latin typeface="Times New Roman" pitchFamily="18" charset="0"/>
                <a:cs typeface="Times New Roman" pitchFamily="18" charset="0"/>
              </a:rPr>
              <a:t>miratimin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kontratës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lotin</a:t>
            </a:r>
            <a:r>
              <a:rPr lang="en-US" sz="1400" dirty="0" smtClean="0">
                <a:solidFill>
                  <a:schemeClr val="bg2"/>
                </a:solidFill>
                <a:latin typeface="Times New Roman" pitchFamily="18" charset="0"/>
                <a:cs typeface="Times New Roman" pitchFamily="18" charset="0"/>
              </a:rPr>
              <a:t> 1 me </a:t>
            </a:r>
            <a:r>
              <a:rPr lang="en-US" sz="1400" dirty="0" err="1" smtClean="0">
                <a:solidFill>
                  <a:schemeClr val="bg2"/>
                </a:solidFill>
                <a:latin typeface="Times New Roman" pitchFamily="18" charset="0"/>
                <a:cs typeface="Times New Roman" pitchFamily="18" charset="0"/>
              </a:rPr>
              <a:t>objekt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Blerje</a:t>
            </a:r>
            <a:r>
              <a:rPr lang="en-US" sz="1400" dirty="0" smtClean="0">
                <a:solidFill>
                  <a:schemeClr val="bg2"/>
                </a:solidFill>
                <a:latin typeface="Times New Roman" pitchFamily="18" charset="0"/>
                <a:cs typeface="Times New Roman" pitchFamily="18" charset="0"/>
              </a:rPr>
              <a:t> kite </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laboratorin</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mikrobiologjik</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realizimin</a:t>
            </a:r>
            <a:r>
              <a:rPr lang="en-US" sz="1400" dirty="0" smtClean="0">
                <a:solidFill>
                  <a:schemeClr val="bg2"/>
                </a:solidFill>
                <a:latin typeface="Times New Roman" pitchFamily="18" charset="0"/>
                <a:cs typeface="Times New Roman" pitchFamily="18" charset="0"/>
              </a:rPr>
              <a:t> e RT-PCR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përshtatshëm</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t’u</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përdorur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pajisjen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Existation</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firmës</a:t>
            </a:r>
            <a:r>
              <a:rPr lang="en-US" sz="1400" dirty="0" smtClean="0">
                <a:solidFill>
                  <a:schemeClr val="bg2"/>
                </a:solidFill>
                <a:latin typeface="Times New Roman" pitchFamily="18" charset="0"/>
                <a:cs typeface="Times New Roman" pitchFamily="18" charset="0"/>
              </a:rPr>
              <a:t> BIONEER </a:t>
            </a:r>
            <a:r>
              <a:rPr lang="en-US" sz="1400" dirty="0" err="1" smtClean="0">
                <a:solidFill>
                  <a:schemeClr val="bg2"/>
                </a:solidFill>
                <a:latin typeface="Times New Roman" pitchFamily="18" charset="0"/>
                <a:cs typeface="Times New Roman" pitchFamily="18" charset="0"/>
              </a:rPr>
              <a:t>ose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ekuivalent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QSUT-</a:t>
            </a:r>
            <a:r>
              <a:rPr lang="en-US" sz="1400" dirty="0" err="1" smtClean="0">
                <a:solidFill>
                  <a:schemeClr val="bg2"/>
                </a:solidFill>
                <a:latin typeface="Times New Roman" pitchFamily="18" charset="0"/>
                <a:cs typeface="Times New Roman" pitchFamily="18" charset="0"/>
              </a:rPr>
              <a:t>në</a:t>
            </a:r>
            <a:r>
              <a:rPr lang="en-US" sz="1400" dirty="0" smtClean="0">
                <a:solidFill>
                  <a:schemeClr val="bg2"/>
                </a:solidFill>
                <a:latin typeface="Times New Roman" pitchFamily="18" charset="0"/>
                <a:cs typeface="Times New Roman" pitchFamily="18" charset="0"/>
              </a:rPr>
              <a:t>” (MSHMS)</a:t>
            </a:r>
          </a:p>
          <a:p>
            <a:pPr algn="just"/>
            <a:r>
              <a:rPr lang="sq-AL" sz="1400" dirty="0" smtClean="0">
                <a:solidFill>
                  <a:schemeClr val="bg2"/>
                </a:solidFill>
                <a:latin typeface="Times New Roman" pitchFamily="18" charset="0"/>
                <a:cs typeface="Times New Roman" pitchFamily="18" charset="0"/>
              </a:rPr>
              <a:t>VKM nr. 273, datë 3.4.2020 “Për miratimin e kontratës për lotin 2 me objekt “Trajtim dhe asgjësim të mbetjeve që dalin nga shërbimet ku marrin trajtim pacientët me COVID-19 për QSUT””</a:t>
            </a:r>
            <a:r>
              <a:rPr lang="en-US" sz="1400" dirty="0" smtClean="0">
                <a:solidFill>
                  <a:schemeClr val="bg2"/>
                </a:solidFill>
                <a:latin typeface="Times New Roman" pitchFamily="18" charset="0"/>
                <a:cs typeface="Times New Roman" pitchFamily="18" charset="0"/>
              </a:rPr>
              <a:t> (MSHMS)</a:t>
            </a:r>
          </a:p>
          <a:p>
            <a:pPr algn="just"/>
            <a:r>
              <a:rPr lang="sq-AL" sz="1400" dirty="0" smtClean="0">
                <a:solidFill>
                  <a:schemeClr val="bg2"/>
                </a:solidFill>
                <a:latin typeface="Times New Roman" pitchFamily="18" charset="0"/>
                <a:cs typeface="Times New Roman" pitchFamily="18" charset="0"/>
              </a:rPr>
              <a:t>VKM nr.274, datë 3.4.2020 “Për miratimin e kontratës me objekt “Furnizim vendosje respiratorë me dy modalitete për adultë dhe moshë pediatrike për COVID-19””</a:t>
            </a:r>
            <a:r>
              <a:rPr lang="en-US" sz="1400" dirty="0" smtClean="0">
                <a:solidFill>
                  <a:schemeClr val="bg2"/>
                </a:solidFill>
                <a:latin typeface="Times New Roman" pitchFamily="18" charset="0"/>
                <a:cs typeface="Times New Roman" pitchFamily="18" charset="0"/>
              </a:rPr>
              <a:t> (MSHMS)</a:t>
            </a:r>
          </a:p>
          <a:p>
            <a:pPr algn="just"/>
            <a:r>
              <a:rPr lang="en-US" sz="1400" dirty="0" smtClean="0">
                <a:solidFill>
                  <a:schemeClr val="bg2"/>
                </a:solidFill>
                <a:latin typeface="Times New Roman" pitchFamily="18" charset="0"/>
                <a:cs typeface="Times New Roman" pitchFamily="18" charset="0"/>
              </a:rPr>
              <a:t>VKM nr.276, </a:t>
            </a:r>
            <a:r>
              <a:rPr lang="sq-AL" sz="1400" dirty="0" smtClean="0">
                <a:solidFill>
                  <a:schemeClr val="bg2"/>
                </a:solidFill>
                <a:latin typeface="Times New Roman" pitchFamily="18" charset="0"/>
                <a:cs typeface="Times New Roman" pitchFamily="18" charset="0"/>
              </a:rPr>
              <a:t>datë 6.4.2020 “Për miratimin e kontratës me objekt “Blerje materiale mjekësore në kuadër të masave për parandalimin e përhapjes së virusit COVID-19””</a:t>
            </a:r>
            <a:r>
              <a:rPr lang="en-US" sz="1400" dirty="0" smtClean="0">
                <a:solidFill>
                  <a:schemeClr val="bg2"/>
                </a:solidFill>
                <a:latin typeface="Times New Roman" pitchFamily="18" charset="0"/>
                <a:cs typeface="Times New Roman" pitchFamily="18" charset="0"/>
              </a:rPr>
              <a:t> (MD)</a:t>
            </a:r>
          </a:p>
          <a:p>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450" y="483476"/>
            <a:ext cx="7688700" cy="557048"/>
          </a:xfrm>
        </p:spPr>
        <p:txBody>
          <a:bodyPr/>
          <a:lstStyle/>
          <a:p>
            <a:r>
              <a:rPr lang="en-US" sz="1600" dirty="0" smtClean="0">
                <a:latin typeface="Raleway" charset="0"/>
                <a:cs typeface="Times New Roman" pitchFamily="18" charset="0"/>
              </a:rPr>
              <a:t>M</a:t>
            </a:r>
            <a:r>
              <a:rPr lang="sq-AL" sz="1600" dirty="0" smtClean="0">
                <a:latin typeface="Raleway" charset="0"/>
                <a:cs typeface="Times New Roman" pitchFamily="18" charset="0"/>
              </a:rPr>
              <a:t>iratimi </a:t>
            </a:r>
            <a:r>
              <a:rPr lang="en-US" sz="1600" dirty="0" smtClean="0">
                <a:latin typeface="Raleway" charset="0"/>
                <a:cs typeface="Times New Roman" pitchFamily="18" charset="0"/>
              </a:rPr>
              <a:t>i</a:t>
            </a:r>
            <a:r>
              <a:rPr lang="sq-AL" sz="1600" dirty="0" smtClean="0">
                <a:latin typeface="Raleway" charset="0"/>
                <a:cs typeface="Times New Roman" pitchFamily="18" charset="0"/>
              </a:rPr>
              <a:t> garancisë shtetërore të huasë me banka të nivelit të dytë</a:t>
            </a:r>
            <a:r>
              <a:rPr lang="en-US" sz="1600" dirty="0" smtClean="0">
                <a:latin typeface="Raleway" charset="0"/>
                <a:cs typeface="Times New Roman" pitchFamily="18" charset="0"/>
              </a:rPr>
              <a:t> (VKM nr. 277, </a:t>
            </a:r>
            <a:r>
              <a:rPr lang="en-US" sz="1600" dirty="0" err="1" smtClean="0">
                <a:latin typeface="Raleway" charset="0"/>
                <a:cs typeface="Times New Roman" pitchFamily="18" charset="0"/>
              </a:rPr>
              <a:t>dat</a:t>
            </a:r>
            <a:r>
              <a:rPr lang="en-US" sz="1600" dirty="0" err="1" smtClean="0"/>
              <a:t>ë</a:t>
            </a:r>
            <a:r>
              <a:rPr lang="en-US" sz="1600" dirty="0" smtClean="0"/>
              <a:t> 6.4.2020</a:t>
            </a:r>
            <a:r>
              <a:rPr lang="en-US" sz="1600" dirty="0" smtClean="0">
                <a:latin typeface="Raleway" charset="0"/>
                <a:cs typeface="Times New Roman" pitchFamily="18" charset="0"/>
              </a:rPr>
              <a:t>)</a:t>
            </a:r>
            <a:endParaRPr lang="en-US" sz="1600" dirty="0">
              <a:latin typeface="Raleway" charset="0"/>
              <a:cs typeface="Times New Roman" pitchFamily="18" charset="0"/>
            </a:endParaRPr>
          </a:p>
        </p:txBody>
      </p:sp>
      <p:sp>
        <p:nvSpPr>
          <p:cNvPr id="3" name="Text Placeholder 2"/>
          <p:cNvSpPr>
            <a:spLocks noGrp="1"/>
          </p:cNvSpPr>
          <p:nvPr>
            <p:ph type="body" idx="1"/>
          </p:nvPr>
        </p:nvSpPr>
        <p:spPr>
          <a:xfrm>
            <a:off x="834554" y="1345324"/>
            <a:ext cx="7688700" cy="3362513"/>
          </a:xfrm>
        </p:spPr>
        <p:txBody>
          <a:bodyPr/>
          <a:lstStyle/>
          <a:p>
            <a:pPr algn="just"/>
            <a:r>
              <a:rPr lang="en-US" dirty="0" err="1" smtClean="0">
                <a:solidFill>
                  <a:schemeClr val="bg2"/>
                </a:solidFill>
                <a:latin typeface="Times New Roman" pitchFamily="18" charset="0"/>
                <a:cs typeface="Times New Roman" pitchFamily="18" charset="0"/>
              </a:rPr>
              <a:t>Miratimi</a:t>
            </a:r>
            <a:r>
              <a:rPr lang="en-US" dirty="0" smtClean="0">
                <a:solidFill>
                  <a:schemeClr val="bg2"/>
                </a:solidFill>
                <a:latin typeface="Times New Roman" pitchFamily="18" charset="0"/>
                <a:cs typeface="Times New Roman" pitchFamily="18" charset="0"/>
              </a:rPr>
              <a:t> i </a:t>
            </a:r>
            <a:r>
              <a:rPr lang="en-US" dirty="0" err="1" smtClean="0">
                <a:solidFill>
                  <a:schemeClr val="bg2"/>
                </a:solidFill>
                <a:latin typeface="Times New Roman" pitchFamily="18" charset="0"/>
                <a:cs typeface="Times New Roman" pitchFamily="18" charset="0"/>
              </a:rPr>
              <a:t>linjës</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garancisë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shtetërore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vlerën</a:t>
            </a:r>
            <a:r>
              <a:rPr lang="en-US" dirty="0" smtClean="0">
                <a:solidFill>
                  <a:schemeClr val="bg2"/>
                </a:solidFill>
                <a:latin typeface="Times New Roman" pitchFamily="18" charset="0"/>
                <a:cs typeface="Times New Roman" pitchFamily="18" charset="0"/>
              </a:rPr>
              <a:t> 11 000 000 000 (</a:t>
            </a:r>
            <a:r>
              <a:rPr lang="en-US" dirty="0" err="1" smtClean="0">
                <a:solidFill>
                  <a:schemeClr val="bg2"/>
                </a:solidFill>
                <a:latin typeface="Times New Roman" pitchFamily="18" charset="0"/>
                <a:cs typeface="Times New Roman" pitchFamily="18" charset="0"/>
              </a:rPr>
              <a:t>njëmbëdhjetë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miliard</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lekë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në</a:t>
            </a:r>
            <a:r>
              <a:rPr lang="en-US" dirty="0" smtClean="0">
                <a:solidFill>
                  <a:schemeClr val="bg2"/>
                </a:solidFill>
                <a:latin typeface="Times New Roman" pitchFamily="18" charset="0"/>
                <a:cs typeface="Times New Roman" pitchFamily="18" charset="0"/>
              </a:rPr>
              <a:t> favor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bankave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nivelit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dytë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që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ushtrojnë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aktivitetin</a:t>
            </a:r>
            <a:r>
              <a:rPr lang="en-US" dirty="0" smtClean="0">
                <a:solidFill>
                  <a:schemeClr val="bg2"/>
                </a:solidFill>
                <a:latin typeface="Times New Roman" pitchFamily="18" charset="0"/>
                <a:cs typeface="Times New Roman" pitchFamily="18" charset="0"/>
              </a:rPr>
              <a:t> e </a:t>
            </a:r>
            <a:r>
              <a:rPr lang="en-US" dirty="0" err="1" smtClean="0">
                <a:solidFill>
                  <a:schemeClr val="bg2"/>
                </a:solidFill>
                <a:latin typeface="Times New Roman" pitchFamily="18" charset="0"/>
                <a:cs typeface="Times New Roman" pitchFamily="18" charset="0"/>
              </a:rPr>
              <a:t>tyre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territorin</a:t>
            </a:r>
            <a:r>
              <a:rPr lang="en-US" dirty="0" smtClean="0">
                <a:solidFill>
                  <a:schemeClr val="bg2"/>
                </a:solidFill>
                <a:latin typeface="Times New Roman" pitchFamily="18" charset="0"/>
                <a:cs typeface="Times New Roman" pitchFamily="18" charset="0"/>
              </a:rPr>
              <a:t> e </a:t>
            </a:r>
            <a:r>
              <a:rPr lang="en-US" dirty="0" err="1" smtClean="0">
                <a:solidFill>
                  <a:schemeClr val="bg2"/>
                </a:solidFill>
                <a:latin typeface="Times New Roman" pitchFamily="18" charset="0"/>
                <a:cs typeface="Times New Roman" pitchFamily="18" charset="0"/>
              </a:rPr>
              <a:t>Republikës</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Shqipërisë</a:t>
            </a:r>
            <a:r>
              <a:rPr lang="en-US" dirty="0" smtClean="0">
                <a:solidFill>
                  <a:schemeClr val="bg2"/>
                </a:solidFill>
                <a:latin typeface="Times New Roman" pitchFamily="18" charset="0"/>
                <a:cs typeface="Times New Roman" pitchFamily="18" charset="0"/>
              </a:rPr>
              <a:t>.</a:t>
            </a:r>
          </a:p>
          <a:p>
            <a:pPr algn="just"/>
            <a:r>
              <a:rPr lang="en-US" dirty="0" err="1" smtClean="0">
                <a:solidFill>
                  <a:schemeClr val="bg2"/>
                </a:solidFill>
                <a:latin typeface="Times New Roman" pitchFamily="18" charset="0"/>
                <a:cs typeface="Times New Roman" pitchFamily="18" charset="0"/>
              </a:rPr>
              <a:t>Skema</a:t>
            </a:r>
            <a:r>
              <a:rPr lang="en-US" dirty="0" smtClean="0">
                <a:solidFill>
                  <a:schemeClr val="bg2"/>
                </a:solidFill>
                <a:latin typeface="Times New Roman" pitchFamily="18" charset="0"/>
                <a:cs typeface="Times New Roman" pitchFamily="18" charset="0"/>
              </a:rPr>
              <a:t> e </a:t>
            </a:r>
            <a:r>
              <a:rPr lang="en-US" dirty="0" err="1" smtClean="0">
                <a:solidFill>
                  <a:schemeClr val="bg2"/>
                </a:solidFill>
                <a:latin typeface="Times New Roman" pitchFamily="18" charset="0"/>
                <a:cs typeface="Times New Roman" pitchFamily="18" charset="0"/>
              </a:rPr>
              <a:t>garancisë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që</a:t>
            </a:r>
            <a:r>
              <a:rPr lang="en-US" dirty="0" smtClean="0">
                <a:solidFill>
                  <a:schemeClr val="bg2"/>
                </a:solidFill>
                <a:latin typeface="Times New Roman" pitchFamily="18" charset="0"/>
                <a:cs typeface="Times New Roman" pitchFamily="18" charset="0"/>
              </a:rPr>
              <a:t> do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mundësojë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huadhënien</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për</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përballuar</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pagat</a:t>
            </a:r>
            <a:r>
              <a:rPr lang="en-US" dirty="0" smtClean="0">
                <a:solidFill>
                  <a:schemeClr val="bg2"/>
                </a:solidFill>
                <a:latin typeface="Times New Roman" pitchFamily="18" charset="0"/>
                <a:cs typeface="Times New Roman" pitchFamily="18" charset="0"/>
              </a:rPr>
              <a:t> e </a:t>
            </a:r>
            <a:r>
              <a:rPr lang="en-US" dirty="0" err="1" smtClean="0">
                <a:solidFill>
                  <a:schemeClr val="bg2"/>
                </a:solidFill>
                <a:latin typeface="Times New Roman" pitchFamily="18" charset="0"/>
                <a:cs typeface="Times New Roman" pitchFamily="18" charset="0"/>
              </a:rPr>
              <a:t>tregtarëve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ose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shoqërive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tregtare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aktiviteti</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i</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cilave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është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mbyllur</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ose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është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ndikuar</a:t>
            </a:r>
            <a:r>
              <a:rPr lang="en-US" dirty="0" smtClean="0">
                <a:solidFill>
                  <a:schemeClr val="bg2"/>
                </a:solidFill>
                <a:latin typeface="Times New Roman" pitchFamily="18" charset="0"/>
                <a:cs typeface="Times New Roman" pitchFamily="18" charset="0"/>
              </a:rPr>
              <a:t> me </a:t>
            </a:r>
            <a:r>
              <a:rPr lang="en-US" dirty="0" err="1" smtClean="0">
                <a:solidFill>
                  <a:schemeClr val="bg2"/>
                </a:solidFill>
                <a:latin typeface="Times New Roman" pitchFamily="18" charset="0"/>
                <a:cs typeface="Times New Roman" pitchFamily="18" charset="0"/>
              </a:rPr>
              <a:t>ulje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xhiros</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si</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pasojë</a:t>
            </a:r>
            <a:r>
              <a:rPr lang="en-US" dirty="0" smtClean="0">
                <a:solidFill>
                  <a:schemeClr val="bg2"/>
                </a:solidFill>
                <a:latin typeface="Times New Roman" pitchFamily="18" charset="0"/>
                <a:cs typeface="Times New Roman" pitchFamily="18" charset="0"/>
              </a:rPr>
              <a:t> e </a:t>
            </a:r>
            <a:r>
              <a:rPr lang="en-US" dirty="0" err="1" smtClean="0">
                <a:solidFill>
                  <a:schemeClr val="bg2"/>
                </a:solidFill>
                <a:latin typeface="Times New Roman" pitchFamily="18" charset="0"/>
                <a:cs typeface="Times New Roman" pitchFamily="18" charset="0"/>
              </a:rPr>
              <a:t>vendimeve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Këshillit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Ministrave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dhe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urdhrave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nxjerra</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nga</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Ministria</a:t>
            </a:r>
            <a:r>
              <a:rPr lang="en-US" dirty="0" smtClean="0">
                <a:solidFill>
                  <a:schemeClr val="bg2"/>
                </a:solidFill>
                <a:latin typeface="Times New Roman" pitchFamily="18" charset="0"/>
                <a:cs typeface="Times New Roman" pitchFamily="18" charset="0"/>
              </a:rPr>
              <a:t> e </a:t>
            </a:r>
            <a:r>
              <a:rPr lang="en-US" dirty="0" err="1" smtClean="0">
                <a:solidFill>
                  <a:schemeClr val="bg2"/>
                </a:solidFill>
                <a:latin typeface="Times New Roman" pitchFamily="18" charset="0"/>
                <a:cs typeface="Times New Roman" pitchFamily="18" charset="0"/>
              </a:rPr>
              <a:t>Shëndetësisë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dhe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Mbrojtjes</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Sociale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kuadër</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menaxhimit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situatës</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krijuar</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nga</a:t>
            </a:r>
            <a:r>
              <a:rPr lang="en-US" dirty="0" smtClean="0">
                <a:solidFill>
                  <a:schemeClr val="bg2"/>
                </a:solidFill>
                <a:latin typeface="Times New Roman" pitchFamily="18" charset="0"/>
                <a:cs typeface="Times New Roman" pitchFamily="18" charset="0"/>
              </a:rPr>
              <a:t> COVID-19.</a:t>
            </a:r>
          </a:p>
          <a:p>
            <a:pPr algn="just"/>
            <a:r>
              <a:rPr lang="en-US" dirty="0" err="1" smtClean="0">
                <a:solidFill>
                  <a:schemeClr val="bg2"/>
                </a:solidFill>
                <a:latin typeface="Times New Roman" pitchFamily="18" charset="0"/>
                <a:cs typeface="Times New Roman" pitchFamily="18" charset="0"/>
              </a:rPr>
              <a:t>Skema</a:t>
            </a:r>
            <a:r>
              <a:rPr lang="en-US" dirty="0" smtClean="0">
                <a:solidFill>
                  <a:schemeClr val="bg2"/>
                </a:solidFill>
                <a:latin typeface="Times New Roman" pitchFamily="18" charset="0"/>
                <a:cs typeface="Times New Roman" pitchFamily="18" charset="0"/>
              </a:rPr>
              <a:t> e </a:t>
            </a:r>
            <a:r>
              <a:rPr lang="en-US" dirty="0" err="1" smtClean="0">
                <a:solidFill>
                  <a:schemeClr val="bg2"/>
                </a:solidFill>
                <a:latin typeface="Times New Roman" pitchFamily="18" charset="0"/>
                <a:cs typeface="Times New Roman" pitchFamily="18" charset="0"/>
              </a:rPr>
              <a:t>garancisë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nuk</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përfshin</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tregtarët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ose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shoqëritë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tregtare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cilat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para</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miratimit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këtij</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vendimi</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janë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subjekt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i</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përfitimit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nga</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skema</a:t>
            </a:r>
            <a:r>
              <a:rPr lang="en-US" dirty="0" smtClean="0">
                <a:solidFill>
                  <a:schemeClr val="bg2"/>
                </a:solidFill>
                <a:latin typeface="Times New Roman" pitchFamily="18" charset="0"/>
                <a:cs typeface="Times New Roman" pitchFamily="18" charset="0"/>
              </a:rPr>
              <a:t> e </a:t>
            </a:r>
            <a:r>
              <a:rPr lang="en-US" dirty="0" err="1" smtClean="0">
                <a:solidFill>
                  <a:schemeClr val="bg2"/>
                </a:solidFill>
                <a:latin typeface="Times New Roman" pitchFamily="18" charset="0"/>
                <a:cs typeface="Times New Roman" pitchFamily="18" charset="0"/>
              </a:rPr>
              <a:t>subvencionimit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pagës</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sipas</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vendimit</a:t>
            </a:r>
            <a:r>
              <a:rPr lang="en-US" dirty="0" smtClean="0">
                <a:solidFill>
                  <a:schemeClr val="bg2"/>
                </a:solidFill>
                <a:latin typeface="Times New Roman" pitchFamily="18" charset="0"/>
                <a:cs typeface="Times New Roman" pitchFamily="18" charset="0"/>
              </a:rPr>
              <a:t> nr.254, </a:t>
            </a:r>
            <a:r>
              <a:rPr lang="en-US" dirty="0" err="1" smtClean="0">
                <a:solidFill>
                  <a:schemeClr val="bg2"/>
                </a:solidFill>
                <a:latin typeface="Times New Roman" pitchFamily="18" charset="0"/>
                <a:cs typeface="Times New Roman" pitchFamily="18" charset="0"/>
              </a:rPr>
              <a:t>datë</a:t>
            </a:r>
            <a:r>
              <a:rPr lang="en-US" dirty="0" smtClean="0">
                <a:solidFill>
                  <a:schemeClr val="bg2"/>
                </a:solidFill>
                <a:latin typeface="Times New Roman" pitchFamily="18" charset="0"/>
                <a:cs typeface="Times New Roman" pitchFamily="18" charset="0"/>
              </a:rPr>
              <a:t> 27.3.2020,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Këshillit</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Ministrave</a:t>
            </a:r>
            <a:r>
              <a:rPr lang="en-US" dirty="0" smtClean="0">
                <a:solidFill>
                  <a:schemeClr val="bg2"/>
                </a:solidFill>
                <a:latin typeface="Times New Roman" pitchFamily="18" charset="0"/>
                <a:cs typeface="Times New Roman" pitchFamily="18" charset="0"/>
              </a:rPr>
              <a:t>.</a:t>
            </a:r>
          </a:p>
          <a:p>
            <a:pPr algn="just"/>
            <a:r>
              <a:rPr lang="sq-AL" dirty="0" smtClean="0">
                <a:solidFill>
                  <a:schemeClr val="bg2"/>
                </a:solidFill>
                <a:latin typeface="Times New Roman" pitchFamily="18" charset="0"/>
                <a:cs typeface="Times New Roman" pitchFamily="18" charset="0"/>
              </a:rPr>
              <a:t>Marrëveshjet e garancisë janë sipas kushteve dhe kritereve të marrëveshjes tip që i bashkëlidhet këtij vendimi</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dhe</a:t>
            </a:r>
            <a:r>
              <a:rPr lang="en-US" dirty="0" smtClean="0">
                <a:solidFill>
                  <a:schemeClr val="bg2"/>
                </a:solidFill>
                <a:latin typeface="Times New Roman" pitchFamily="18" charset="0"/>
                <a:cs typeface="Times New Roman" pitchFamily="18" charset="0"/>
              </a:rPr>
              <a:t> n</a:t>
            </a:r>
            <a:r>
              <a:rPr lang="sq-AL" dirty="0" smtClean="0">
                <a:solidFill>
                  <a:schemeClr val="bg2"/>
                </a:solidFill>
                <a:latin typeface="Times New Roman" pitchFamily="18" charset="0"/>
                <a:cs typeface="Times New Roman" pitchFamily="18" charset="0"/>
              </a:rPr>
              <a:t>ë</a:t>
            </a:r>
            <a:r>
              <a:rPr lang="en-US" dirty="0" err="1" smtClean="0">
                <a:solidFill>
                  <a:schemeClr val="bg2"/>
                </a:solidFill>
                <a:latin typeface="Times New Roman" pitchFamily="18" charset="0"/>
                <a:cs typeface="Times New Roman" pitchFamily="18" charset="0"/>
              </a:rPr>
              <a:t>nshkruhen</a:t>
            </a:r>
            <a:r>
              <a:rPr lang="en-US" dirty="0" smtClean="0">
                <a:solidFill>
                  <a:schemeClr val="bg2"/>
                </a:solidFill>
                <a:latin typeface="Times New Roman" pitchFamily="18" charset="0"/>
                <a:cs typeface="Times New Roman" pitchFamily="18" charset="0"/>
              </a:rPr>
              <a:t> me </a:t>
            </a:r>
            <a:r>
              <a:rPr lang="en-US" dirty="0" err="1" smtClean="0">
                <a:solidFill>
                  <a:schemeClr val="bg2"/>
                </a:solidFill>
                <a:latin typeface="Times New Roman" pitchFamily="18" charset="0"/>
                <a:cs typeface="Times New Roman" pitchFamily="18" charset="0"/>
              </a:rPr>
              <a:t>secil</a:t>
            </a:r>
            <a:r>
              <a:rPr lang="sq-AL" dirty="0" smtClean="0">
                <a:solidFill>
                  <a:schemeClr val="bg2"/>
                </a:solidFill>
                <a:latin typeface="Times New Roman" pitchFamily="18" charset="0"/>
                <a:cs typeface="Times New Roman" pitchFamily="18" charset="0"/>
              </a:rPr>
              <a:t>ë</a:t>
            </a:r>
            <a:r>
              <a:rPr lang="en-US" dirty="0" smtClean="0">
                <a:solidFill>
                  <a:schemeClr val="bg2"/>
                </a:solidFill>
                <a:latin typeface="Times New Roman" pitchFamily="18" charset="0"/>
                <a:cs typeface="Times New Roman" pitchFamily="18" charset="0"/>
              </a:rPr>
              <a:t>n bank</a:t>
            </a:r>
            <a:r>
              <a:rPr lang="sq-AL" dirty="0" smtClean="0">
                <a:solidFill>
                  <a:schemeClr val="bg2"/>
                </a:solidFill>
                <a:latin typeface="Times New Roman" pitchFamily="18" charset="0"/>
                <a:cs typeface="Times New Roman" pitchFamily="18" charset="0"/>
              </a:rPr>
              <a:t>ë</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nga</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Ministri</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i</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Financave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dhe</a:t>
            </a:r>
            <a:r>
              <a:rPr lang="en-US" dirty="0" smtClean="0">
                <a:solidFill>
                  <a:schemeClr val="bg2"/>
                </a:solidFill>
                <a:latin typeface="Times New Roman" pitchFamily="18" charset="0"/>
                <a:cs typeface="Times New Roman" pitchFamily="18" charset="0"/>
              </a:rPr>
              <a:t> </a:t>
            </a:r>
            <a:r>
              <a:rPr lang="en-US" dirty="0" err="1" smtClean="0">
                <a:solidFill>
                  <a:schemeClr val="bg2"/>
                </a:solidFill>
                <a:latin typeface="Times New Roman" pitchFamily="18" charset="0"/>
                <a:cs typeface="Times New Roman" pitchFamily="18" charset="0"/>
              </a:rPr>
              <a:t>Ekonomis</a:t>
            </a:r>
            <a:r>
              <a:rPr lang="sq-AL" dirty="0" smtClean="0">
                <a:solidFill>
                  <a:schemeClr val="bg2"/>
                </a:solidFill>
                <a:latin typeface="Times New Roman" pitchFamily="18" charset="0"/>
                <a:cs typeface="Times New Roman" pitchFamily="18" charset="0"/>
              </a:rPr>
              <a:t>ë</a:t>
            </a:r>
            <a:r>
              <a:rPr lang="en-US" dirty="0" smtClean="0">
                <a:solidFill>
                  <a:schemeClr val="bg2"/>
                </a:solidFill>
                <a:latin typeface="Times New Roman" pitchFamily="18" charset="0"/>
                <a:cs typeface="Times New Roman" pitchFamily="18" charset="0"/>
              </a:rPr>
              <a:t>.</a:t>
            </a:r>
          </a:p>
          <a:p>
            <a:pPr lvl="0" algn="just"/>
            <a:r>
              <a:rPr lang="sq-AL" dirty="0" smtClean="0">
                <a:solidFill>
                  <a:schemeClr val="bg2"/>
                </a:solidFill>
                <a:latin typeface="Times New Roman" pitchFamily="18" charset="0"/>
                <a:cs typeface="Times New Roman" pitchFamily="18" charset="0"/>
              </a:rPr>
              <a:t>Struktura e posaçme ndërinstitucionale, e cila do të monitorojë, shqyrtojë dhe raportojë, periodikisht, pranë </a:t>
            </a:r>
            <a:r>
              <a:rPr lang="en-US" dirty="0" smtClean="0">
                <a:solidFill>
                  <a:schemeClr val="bg2"/>
                </a:solidFill>
                <a:latin typeface="Times New Roman" pitchFamily="18" charset="0"/>
                <a:cs typeface="Times New Roman" pitchFamily="18" charset="0"/>
              </a:rPr>
              <a:t>M</a:t>
            </a:r>
            <a:r>
              <a:rPr lang="sq-AL" dirty="0" smtClean="0">
                <a:solidFill>
                  <a:schemeClr val="bg2"/>
                </a:solidFill>
                <a:latin typeface="Times New Roman" pitchFamily="18" charset="0"/>
                <a:cs typeface="Times New Roman" pitchFamily="18" charset="0"/>
              </a:rPr>
              <a:t>inistrit të Financave dhe Ekonomisë në lidhje me ecurinë e garancisë shtetërore, </a:t>
            </a:r>
            <a:r>
              <a:rPr lang="en-US" dirty="0" smtClean="0">
                <a:solidFill>
                  <a:schemeClr val="bg2"/>
                </a:solidFill>
                <a:latin typeface="Times New Roman" pitchFamily="18" charset="0"/>
                <a:cs typeface="Times New Roman" pitchFamily="18" charset="0"/>
              </a:rPr>
              <a:t>do t</a:t>
            </a:r>
            <a:r>
              <a:rPr lang="sq-AL" dirty="0" smtClean="0">
                <a:solidFill>
                  <a:schemeClr val="bg2"/>
                </a:solidFill>
                <a:latin typeface="Times New Roman" pitchFamily="18" charset="0"/>
                <a:cs typeface="Times New Roman" pitchFamily="18" charset="0"/>
              </a:rPr>
              <a:t>ë</a:t>
            </a:r>
            <a:r>
              <a:rPr lang="en-US" dirty="0" smtClean="0">
                <a:solidFill>
                  <a:schemeClr val="bg2"/>
                </a:solidFill>
                <a:latin typeface="Times New Roman" pitchFamily="18" charset="0"/>
                <a:cs typeface="Times New Roman" pitchFamily="18" charset="0"/>
              </a:rPr>
              <a:t> </a:t>
            </a:r>
            <a:r>
              <a:rPr lang="sq-AL" dirty="0" smtClean="0">
                <a:solidFill>
                  <a:schemeClr val="bg2"/>
                </a:solidFill>
                <a:latin typeface="Times New Roman" pitchFamily="18" charset="0"/>
                <a:cs typeface="Times New Roman" pitchFamily="18" charset="0"/>
              </a:rPr>
              <a:t>miratohet me urdhër të Kryeministrit.</a:t>
            </a:r>
            <a:endParaRPr lang="en-US" dirty="0" smtClean="0">
              <a:solidFill>
                <a:schemeClr val="bg2"/>
              </a:solidFill>
              <a:latin typeface="Times New Roman" pitchFamily="18" charset="0"/>
              <a:cs typeface="Times New Roman" pitchFamily="18" charset="0"/>
            </a:endParaRPr>
          </a:p>
          <a:p>
            <a:pPr algn="just"/>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450" y="451945"/>
            <a:ext cx="7688700" cy="693683"/>
          </a:xfrm>
        </p:spPr>
        <p:txBody>
          <a:bodyPr/>
          <a:lstStyle/>
          <a:p>
            <a:pPr algn="ctr"/>
            <a:r>
              <a:rPr lang="sq-AL" sz="1400" dirty="0" smtClean="0"/>
              <a:t>Vendim i Komitetit Ndërministror të Emergjencave Civile nr.6, datë 9.4.2020</a:t>
            </a:r>
            <a:r>
              <a:rPr lang="en-US" sz="1400" dirty="0" smtClean="0"/>
              <a:t/>
            </a:r>
            <a:br>
              <a:rPr lang="en-US" sz="1400" dirty="0" smtClean="0"/>
            </a:br>
            <a:r>
              <a:rPr lang="sq-AL" sz="1400" dirty="0" smtClean="0"/>
              <a:t>“Për detajimin e aktiviteteve sipas nomenklaturës së aktiviteteve ekonomike”</a:t>
            </a:r>
            <a:endParaRPr lang="en-US" sz="1400" dirty="0"/>
          </a:p>
        </p:txBody>
      </p:sp>
      <p:sp>
        <p:nvSpPr>
          <p:cNvPr id="3" name="Text Placeholder 2"/>
          <p:cNvSpPr>
            <a:spLocks noGrp="1"/>
          </p:cNvSpPr>
          <p:nvPr>
            <p:ph type="body" idx="1"/>
          </p:nvPr>
        </p:nvSpPr>
        <p:spPr>
          <a:xfrm>
            <a:off x="729450" y="1545021"/>
            <a:ext cx="7688700" cy="2794954"/>
          </a:xfrm>
        </p:spPr>
        <p:txBody>
          <a:bodyPr/>
          <a:lstStyle/>
          <a:p>
            <a:pPr algn="just"/>
            <a:r>
              <a:rPr lang="en-US" sz="1400" dirty="0" err="1" smtClean="0">
                <a:solidFill>
                  <a:schemeClr val="bg2"/>
                </a:solidFill>
                <a:latin typeface="Times New Roman" pitchFamily="18" charset="0"/>
                <a:cs typeface="Times New Roman" pitchFamily="18" charset="0"/>
              </a:rPr>
              <a:t>Autorizon</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ministrin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Shëndetësisë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dhe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Mbrojtjes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Sociale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kryerjen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detajimit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aktiviteteve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përcaktuara</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tabelën</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bashkëlidhur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urdhrit</a:t>
            </a:r>
            <a:r>
              <a:rPr lang="en-US" sz="1400" dirty="0" smtClean="0">
                <a:solidFill>
                  <a:schemeClr val="bg2"/>
                </a:solidFill>
                <a:latin typeface="Times New Roman" pitchFamily="18" charset="0"/>
                <a:cs typeface="Times New Roman" pitchFamily="18" charset="0"/>
              </a:rPr>
              <a:t> nr.193, </a:t>
            </a:r>
            <a:r>
              <a:rPr lang="en-US" sz="1400" dirty="0" err="1" smtClean="0">
                <a:solidFill>
                  <a:schemeClr val="bg2"/>
                </a:solidFill>
                <a:latin typeface="Times New Roman" pitchFamily="18" charset="0"/>
                <a:cs typeface="Times New Roman" pitchFamily="18" charset="0"/>
              </a:rPr>
              <a:t>datë</a:t>
            </a:r>
            <a:r>
              <a:rPr lang="en-US" sz="1400" dirty="0" smtClean="0">
                <a:solidFill>
                  <a:schemeClr val="bg2"/>
                </a:solidFill>
                <a:latin typeface="Times New Roman" pitchFamily="18" charset="0"/>
                <a:cs typeface="Times New Roman" pitchFamily="18" charset="0"/>
              </a:rPr>
              <a:t> 20.3.2020,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ministrit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Shëndetësisë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dhe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Mbrojtjes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Sociale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mbylljen</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apo</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kufizimin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lëvizjeve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Republikën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Shqipërisë</a:t>
            </a:r>
            <a:r>
              <a:rPr lang="en-US" sz="1400" dirty="0" smtClean="0">
                <a:solidFill>
                  <a:schemeClr val="bg2"/>
                </a:solidFill>
                <a:latin typeface="Times New Roman" pitchFamily="18" charset="0"/>
                <a:cs typeface="Times New Roman" pitchFamily="18" charset="0"/>
              </a:rPr>
              <a:t>”, t</a:t>
            </a:r>
            <a:r>
              <a:rPr lang="en" sz="1400" dirty="0" smtClean="0">
                <a:solidFill>
                  <a:schemeClr val="bg2"/>
                </a:solidFill>
                <a:latin typeface="Times New Roman"/>
                <a:ea typeface="Times New Roman"/>
                <a:cs typeface="Times New Roman"/>
                <a:sym typeface="Times New Roman"/>
              </a:rPr>
              <a:t>ë </a:t>
            </a:r>
            <a:r>
              <a:rPr lang="en-US" sz="1400" dirty="0" err="1" smtClean="0">
                <a:solidFill>
                  <a:schemeClr val="bg2"/>
                </a:solidFill>
                <a:latin typeface="Times New Roman" pitchFamily="18" charset="0"/>
                <a:cs typeface="Times New Roman" pitchFamily="18" charset="0"/>
              </a:rPr>
              <a:t>ndryshuar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cilat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detajohen</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sipas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nomenklaturës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aktiviteteve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ekonomike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dhe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miratohen</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sipas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listës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bashkëlidhur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këtij</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urdhri</a:t>
            </a:r>
            <a:r>
              <a:rPr lang="en-US" sz="1400" dirty="0" smtClean="0">
                <a:solidFill>
                  <a:schemeClr val="bg2"/>
                </a:solidFill>
                <a:latin typeface="Times New Roman" pitchFamily="18" charset="0"/>
                <a:cs typeface="Times New Roman" pitchFamily="18" charset="0"/>
              </a:rPr>
              <a:t>.</a:t>
            </a:r>
          </a:p>
          <a:p>
            <a:pPr algn="just"/>
            <a:endParaRPr lang="en-US" sz="1400" dirty="0" smtClean="0">
              <a:solidFill>
                <a:schemeClr val="bg2"/>
              </a:solidFill>
              <a:latin typeface="Times New Roman" pitchFamily="18" charset="0"/>
              <a:cs typeface="Times New Roman" pitchFamily="18" charset="0"/>
            </a:endParaRPr>
          </a:p>
          <a:p>
            <a:pPr algn="just"/>
            <a:r>
              <a:rPr lang="en-US" sz="1400" dirty="0" err="1" smtClean="0">
                <a:solidFill>
                  <a:schemeClr val="bg2"/>
                </a:solidFill>
                <a:latin typeface="Times New Roman" pitchFamily="18" charset="0"/>
                <a:cs typeface="Times New Roman" pitchFamily="18" charset="0"/>
              </a:rPr>
              <a:t>Aktivitetet</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lejuara</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sipas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tabelës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bashkëlidhur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urdhrit</a:t>
            </a:r>
            <a:r>
              <a:rPr lang="en-US" sz="1400" dirty="0" smtClean="0">
                <a:solidFill>
                  <a:schemeClr val="bg2"/>
                </a:solidFill>
                <a:latin typeface="Times New Roman" pitchFamily="18" charset="0"/>
                <a:cs typeface="Times New Roman" pitchFamily="18" charset="0"/>
              </a:rPr>
              <a:t> nr.193, </a:t>
            </a:r>
            <a:r>
              <a:rPr lang="en-US" sz="1400" dirty="0" err="1" smtClean="0">
                <a:solidFill>
                  <a:schemeClr val="bg2"/>
                </a:solidFill>
                <a:latin typeface="Times New Roman" pitchFamily="18" charset="0"/>
                <a:cs typeface="Times New Roman" pitchFamily="18" charset="0"/>
              </a:rPr>
              <a:t>datë</a:t>
            </a:r>
            <a:r>
              <a:rPr lang="en-US" sz="1400" dirty="0" smtClean="0">
                <a:solidFill>
                  <a:schemeClr val="bg2"/>
                </a:solidFill>
                <a:latin typeface="Times New Roman" pitchFamily="18" charset="0"/>
                <a:cs typeface="Times New Roman" pitchFamily="18" charset="0"/>
              </a:rPr>
              <a:t> 20.3.2020, e </a:t>
            </a:r>
            <a:r>
              <a:rPr lang="en-US" sz="1400" dirty="0" err="1" smtClean="0">
                <a:solidFill>
                  <a:schemeClr val="bg2"/>
                </a:solidFill>
                <a:latin typeface="Times New Roman" pitchFamily="18" charset="0"/>
                <a:cs typeface="Times New Roman" pitchFamily="18" charset="0"/>
              </a:rPr>
              <a:t>ushtrojnë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aktivitetin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tyre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vetëm</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sipas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udhëzimeve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miratuara</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nga</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Instituti</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i</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Shëndetit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Publik</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mospërhapjen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infeksionit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shkaktuar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nga</a:t>
            </a:r>
            <a:r>
              <a:rPr lang="en-US" sz="1400" dirty="0" smtClean="0">
                <a:solidFill>
                  <a:schemeClr val="bg2"/>
                </a:solidFill>
                <a:latin typeface="Times New Roman" pitchFamily="18" charset="0"/>
                <a:cs typeface="Times New Roman" pitchFamily="18" charset="0"/>
              </a:rPr>
              <a:t> COVID-19.  </a:t>
            </a:r>
          </a:p>
          <a:p>
            <a:pPr algn="just"/>
            <a:endParaRPr lang="en-US" sz="1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450" y="472966"/>
            <a:ext cx="7688700" cy="630620"/>
          </a:xfrm>
        </p:spPr>
        <p:txBody>
          <a:bodyPr/>
          <a:lstStyle/>
          <a:p>
            <a:pPr algn="ctr"/>
            <a:r>
              <a:rPr lang="sq-AL" sz="1400" dirty="0" smtClean="0"/>
              <a:t>Vendim i Komitetit Ndërministror të Emergjencave Civile nr.7, datë 9.4.2020</a:t>
            </a:r>
            <a:r>
              <a:rPr lang="en-US" sz="1400" dirty="0" smtClean="0"/>
              <a:t/>
            </a:r>
            <a:br>
              <a:rPr lang="en-US" sz="1400" dirty="0" smtClean="0"/>
            </a:br>
            <a:r>
              <a:rPr lang="sq-AL" sz="1400" dirty="0" smtClean="0"/>
              <a:t>“</a:t>
            </a:r>
            <a:r>
              <a:rPr lang="en-US" sz="1400" dirty="0" err="1" smtClean="0"/>
              <a:t>Për</a:t>
            </a:r>
            <a:r>
              <a:rPr lang="en-US" sz="1400" dirty="0" smtClean="0"/>
              <a:t> </a:t>
            </a:r>
            <a:r>
              <a:rPr lang="en-US" sz="1400" dirty="0" err="1" smtClean="0"/>
              <a:t>disa</a:t>
            </a:r>
            <a:r>
              <a:rPr lang="en-US" sz="1400" dirty="0" smtClean="0"/>
              <a:t> </a:t>
            </a:r>
            <a:r>
              <a:rPr lang="en-US" sz="1400" dirty="0" err="1" smtClean="0"/>
              <a:t>ndryshime</a:t>
            </a:r>
            <a:r>
              <a:rPr lang="en-US" sz="1400" dirty="0" smtClean="0"/>
              <a:t> </a:t>
            </a:r>
            <a:r>
              <a:rPr lang="en-US" sz="1400" dirty="0" err="1" smtClean="0"/>
              <a:t>dhe</a:t>
            </a:r>
            <a:r>
              <a:rPr lang="en-US" sz="1400" dirty="0" smtClean="0"/>
              <a:t> </a:t>
            </a:r>
            <a:r>
              <a:rPr lang="en-US" sz="1400" dirty="0" err="1" smtClean="0"/>
              <a:t>shtesa</a:t>
            </a:r>
            <a:r>
              <a:rPr lang="en-US" sz="1400" dirty="0" smtClean="0"/>
              <a:t> </a:t>
            </a:r>
            <a:r>
              <a:rPr lang="en-US" sz="1400" dirty="0" err="1" smtClean="0"/>
              <a:t>në</a:t>
            </a:r>
            <a:r>
              <a:rPr lang="en-US" sz="1400" dirty="0" smtClean="0"/>
              <a:t> VKM nr.254, </a:t>
            </a:r>
            <a:r>
              <a:rPr lang="en-US" sz="1400" dirty="0" err="1" smtClean="0"/>
              <a:t>datë</a:t>
            </a:r>
            <a:r>
              <a:rPr lang="en-US" sz="1400" dirty="0" smtClean="0"/>
              <a:t> 27.3.2020 </a:t>
            </a:r>
            <a:endParaRPr lang="en-US" sz="1400" dirty="0"/>
          </a:p>
        </p:txBody>
      </p:sp>
      <p:sp>
        <p:nvSpPr>
          <p:cNvPr id="3" name="Text Placeholder 2"/>
          <p:cNvSpPr>
            <a:spLocks noGrp="1"/>
          </p:cNvSpPr>
          <p:nvPr>
            <p:ph type="body" idx="1"/>
          </p:nvPr>
        </p:nvSpPr>
        <p:spPr>
          <a:xfrm>
            <a:off x="729450" y="1492468"/>
            <a:ext cx="7688700" cy="3069021"/>
          </a:xfrm>
        </p:spPr>
        <p:txBody>
          <a:bodyPr/>
          <a:lstStyle/>
          <a:p>
            <a:pPr lvl="0" algn="just"/>
            <a:r>
              <a:rPr lang="en-US" sz="1400" dirty="0" smtClean="0">
                <a:solidFill>
                  <a:schemeClr val="bg2"/>
                </a:solidFill>
                <a:latin typeface="Times New Roman" pitchFamily="18" charset="0"/>
                <a:cs typeface="Times New Roman" pitchFamily="18" charset="0"/>
              </a:rPr>
              <a:t>I </a:t>
            </a:r>
            <a:r>
              <a:rPr lang="en-US" sz="1400" dirty="0" err="1" smtClean="0">
                <a:solidFill>
                  <a:schemeClr val="bg2"/>
                </a:solidFill>
                <a:latin typeface="Times New Roman" pitchFamily="18" charset="0"/>
                <a:cs typeface="Times New Roman" pitchFamily="18" charset="0"/>
              </a:rPr>
              <a:t>propozon</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Këshillit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Ministrave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ndryshimin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vendimit</a:t>
            </a:r>
            <a:r>
              <a:rPr lang="en-US" sz="1400" dirty="0" smtClean="0">
                <a:solidFill>
                  <a:schemeClr val="bg2"/>
                </a:solidFill>
                <a:latin typeface="Times New Roman" pitchFamily="18" charset="0"/>
                <a:cs typeface="Times New Roman" pitchFamily="18" charset="0"/>
              </a:rPr>
              <a:t> nr.254, </a:t>
            </a:r>
            <a:r>
              <a:rPr lang="en-US" sz="1400" dirty="0" err="1" smtClean="0">
                <a:solidFill>
                  <a:schemeClr val="bg2"/>
                </a:solidFill>
                <a:latin typeface="Times New Roman" pitchFamily="18" charset="0"/>
                <a:cs typeface="Times New Roman" pitchFamily="18" charset="0"/>
              </a:rPr>
              <a:t>datë</a:t>
            </a:r>
            <a:r>
              <a:rPr lang="en-US" sz="1400" dirty="0" smtClean="0">
                <a:solidFill>
                  <a:schemeClr val="bg2"/>
                </a:solidFill>
                <a:latin typeface="Times New Roman" pitchFamily="18" charset="0"/>
                <a:cs typeface="Times New Roman" pitchFamily="18" charset="0"/>
              </a:rPr>
              <a:t> 27.3.2020 </a:t>
            </a:r>
            <a:r>
              <a:rPr lang="sq-AL" sz="1400" dirty="0" smtClean="0">
                <a:solidFill>
                  <a:schemeClr val="bg2"/>
                </a:solidFill>
                <a:latin typeface="Times New Roman" pitchFamily="18" charset="0"/>
                <a:cs typeface="Times New Roman" pitchFamily="18" charset="0"/>
              </a:rPr>
              <a:t>“</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disa</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ndryshime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dhe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shtesa</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vendimin</a:t>
            </a:r>
            <a:r>
              <a:rPr lang="en-US" sz="1400" dirty="0" smtClean="0">
                <a:solidFill>
                  <a:schemeClr val="bg2"/>
                </a:solidFill>
                <a:latin typeface="Times New Roman" pitchFamily="18" charset="0"/>
                <a:cs typeface="Times New Roman" pitchFamily="18" charset="0"/>
              </a:rPr>
              <a:t> nr.254, </a:t>
            </a:r>
            <a:r>
              <a:rPr lang="en-US" sz="1400" dirty="0" err="1" smtClean="0">
                <a:solidFill>
                  <a:schemeClr val="bg2"/>
                </a:solidFill>
                <a:latin typeface="Times New Roman" pitchFamily="18" charset="0"/>
                <a:cs typeface="Times New Roman" pitchFamily="18" charset="0"/>
              </a:rPr>
              <a:t>datë</a:t>
            </a:r>
            <a:r>
              <a:rPr lang="en-US" sz="1400" dirty="0" smtClean="0">
                <a:solidFill>
                  <a:schemeClr val="bg2"/>
                </a:solidFill>
                <a:latin typeface="Times New Roman" pitchFamily="18" charset="0"/>
                <a:cs typeface="Times New Roman" pitchFamily="18" charset="0"/>
              </a:rPr>
              <a:t> 27.3.2020,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Këshillit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Ministrave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përcaktimin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procedurave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dokumentacionit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dhe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masës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përfitimit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ndihmës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financiare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punësuarit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subjektet</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biznesit</a:t>
            </a:r>
            <a:r>
              <a:rPr lang="en-US" sz="1400" dirty="0" smtClean="0">
                <a:solidFill>
                  <a:schemeClr val="bg2"/>
                </a:solidFill>
                <a:latin typeface="Times New Roman" pitchFamily="18" charset="0"/>
                <a:cs typeface="Times New Roman" pitchFamily="18" charset="0"/>
              </a:rPr>
              <a:t> me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ardhura</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vjetore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deri</a:t>
            </a:r>
            <a:r>
              <a:rPr lang="en-US" sz="1400" dirty="0" smtClean="0">
                <a:solidFill>
                  <a:schemeClr val="bg2"/>
                </a:solidFill>
                <a:latin typeface="Times New Roman" pitchFamily="18" charset="0"/>
                <a:cs typeface="Times New Roman" pitchFamily="18" charset="0"/>
              </a:rPr>
              <a:t> 14 </a:t>
            </a:r>
            <a:r>
              <a:rPr lang="en-US" sz="1400" dirty="0" err="1" smtClean="0">
                <a:solidFill>
                  <a:schemeClr val="bg2"/>
                </a:solidFill>
                <a:latin typeface="Times New Roman" pitchFamily="18" charset="0"/>
                <a:cs typeface="Times New Roman" pitchFamily="18" charset="0"/>
              </a:rPr>
              <a:t>milion</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lekë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ndihmës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ekonomike</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pagesës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ardhurës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nga</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papunësia</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gjatë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periudhës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fatkeqësisë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natyrore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shpallur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si</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pasojë</a:t>
            </a:r>
            <a:r>
              <a:rPr lang="en-US" sz="1400" dirty="0" smtClean="0">
                <a:solidFill>
                  <a:schemeClr val="bg2"/>
                </a:solidFill>
                <a:latin typeface="Times New Roman" pitchFamily="18" charset="0"/>
                <a:cs typeface="Times New Roman" pitchFamily="18" charset="0"/>
              </a:rPr>
              <a:t> e COVID-19”, me q</a:t>
            </a:r>
            <a:r>
              <a:rPr lang="en" sz="1400" dirty="0" smtClean="0">
                <a:solidFill>
                  <a:schemeClr val="bg2"/>
                </a:solidFill>
                <a:latin typeface="Times New Roman"/>
                <a:ea typeface="Times New Roman"/>
                <a:cs typeface="Times New Roman"/>
                <a:sym typeface="Times New Roman"/>
              </a:rPr>
              <a:t>ë</a:t>
            </a:r>
            <a:r>
              <a:rPr lang="en-US" sz="1400" dirty="0" err="1" smtClean="0">
                <a:solidFill>
                  <a:schemeClr val="bg2"/>
                </a:solidFill>
                <a:latin typeface="Times New Roman" pitchFamily="18" charset="0"/>
                <a:cs typeface="Times New Roman" pitchFamily="18" charset="0"/>
              </a:rPr>
              <a:t>llim</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zgjerimin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kategoris</a:t>
            </a:r>
            <a:r>
              <a:rPr lang="en" sz="1400" dirty="0" smtClean="0">
                <a:solidFill>
                  <a:schemeClr val="bg2"/>
                </a:solidFill>
                <a:latin typeface="Times New Roman"/>
                <a:ea typeface="Times New Roman"/>
                <a:cs typeface="Times New Roman"/>
                <a:sym typeface="Times New Roman"/>
              </a:rPr>
              <a:t>ë </a:t>
            </a:r>
            <a:r>
              <a:rPr lang="en-US" sz="1400" dirty="0" smtClean="0">
                <a:solidFill>
                  <a:schemeClr val="bg2"/>
                </a:solidFill>
                <a:latin typeface="Times New Roman" pitchFamily="18" charset="0"/>
                <a:cs typeface="Times New Roman" pitchFamily="18" charset="0"/>
              </a:rPr>
              <a:t>s</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cs typeface="Times New Roman" pitchFamily="18" charset="0"/>
              </a:rPr>
              <a:t> p</a:t>
            </a:r>
            <a:r>
              <a:rPr lang="en" sz="1400" dirty="0" smtClean="0">
                <a:solidFill>
                  <a:schemeClr val="bg2"/>
                </a:solidFill>
                <a:latin typeface="Times New Roman"/>
                <a:ea typeface="Times New Roman"/>
                <a:cs typeface="Times New Roman"/>
                <a:sym typeface="Times New Roman"/>
              </a:rPr>
              <a:t>ë</a:t>
            </a:r>
            <a:r>
              <a:rPr lang="en-US" sz="1400" dirty="0" err="1" smtClean="0">
                <a:solidFill>
                  <a:schemeClr val="bg2"/>
                </a:solidFill>
                <a:latin typeface="Times New Roman" pitchFamily="18" charset="0"/>
                <a:cs typeface="Times New Roman" pitchFamily="18" charset="0"/>
              </a:rPr>
              <a:t>rfituesve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ndihmes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financiare</a:t>
            </a:r>
            <a:r>
              <a:rPr lang="en-US" sz="1400" dirty="0" smtClean="0">
                <a:solidFill>
                  <a:schemeClr val="bg2"/>
                </a:solidFill>
                <a:latin typeface="Times New Roman" pitchFamily="18" charset="0"/>
                <a:cs typeface="Times New Roman" pitchFamily="18" charset="0"/>
              </a:rPr>
              <a:t>.</a:t>
            </a:r>
            <a:endParaRPr lang="en-US" sz="1400" dirty="0" smtClean="0">
              <a:solidFill>
                <a:schemeClr val="bg2"/>
              </a:solidFill>
              <a:latin typeface="Times New Roman" pitchFamily="18" charset="0"/>
              <a:cs typeface="Times New Roman" pitchFamily="18" charset="0"/>
            </a:endParaRPr>
          </a:p>
          <a:p>
            <a:endParaRPr lang="en-US" sz="1400" dirty="0" smtClean="0">
              <a:solidFill>
                <a:schemeClr val="bg2"/>
              </a:solidFill>
              <a:latin typeface="Times New Roman" pitchFamily="18" charset="0"/>
              <a:cs typeface="Times New Roman" pitchFamily="18" charset="0"/>
            </a:endParaRPr>
          </a:p>
          <a:p>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450" y="388884"/>
            <a:ext cx="7688700" cy="725214"/>
          </a:xfrm>
        </p:spPr>
        <p:txBody>
          <a:bodyPr/>
          <a:lstStyle/>
          <a:p>
            <a:pPr algn="ctr"/>
            <a:r>
              <a:rPr lang="en-GB" sz="1400" dirty="0" err="1" smtClean="0"/>
              <a:t>Vendim</a:t>
            </a:r>
            <a:r>
              <a:rPr lang="en-GB" sz="1400" dirty="0" smtClean="0"/>
              <a:t> nr.284, </a:t>
            </a:r>
            <a:r>
              <a:rPr lang="en-GB" sz="1400" dirty="0" err="1" smtClean="0"/>
              <a:t>datë</a:t>
            </a:r>
            <a:r>
              <a:rPr lang="en-GB" sz="1400" dirty="0" smtClean="0"/>
              <a:t> 10.04.2020, </a:t>
            </a:r>
            <a:r>
              <a:rPr lang="en-GB" sz="1400" dirty="0" err="1" smtClean="0"/>
              <a:t>i</a:t>
            </a:r>
            <a:r>
              <a:rPr lang="en-GB" sz="1400" dirty="0" smtClean="0"/>
              <a:t> </a:t>
            </a:r>
            <a:r>
              <a:rPr lang="en-GB" sz="1400" dirty="0" err="1" smtClean="0"/>
              <a:t>Këshillit</a:t>
            </a:r>
            <a:r>
              <a:rPr lang="en-GB" sz="1400" dirty="0" smtClean="0"/>
              <a:t> </a:t>
            </a:r>
            <a:r>
              <a:rPr lang="en-GB" sz="1400" dirty="0" err="1" smtClean="0"/>
              <a:t>të</a:t>
            </a:r>
            <a:r>
              <a:rPr lang="en-GB" sz="1400" dirty="0" smtClean="0"/>
              <a:t> </a:t>
            </a:r>
            <a:r>
              <a:rPr lang="en-GB" sz="1400" dirty="0" err="1" smtClean="0"/>
              <a:t>Ministrave</a:t>
            </a:r>
            <a:r>
              <a:rPr lang="en-GB" sz="1400" b="0" dirty="0" smtClean="0"/>
              <a:t> </a:t>
            </a:r>
            <a:r>
              <a:rPr lang="sq-AL" sz="1400" dirty="0" smtClean="0"/>
              <a:t>“</a:t>
            </a:r>
            <a:r>
              <a:rPr lang="en-US" sz="1400" dirty="0" err="1" smtClean="0"/>
              <a:t>Për</a:t>
            </a:r>
            <a:r>
              <a:rPr lang="en-US" sz="1400" dirty="0" smtClean="0"/>
              <a:t> </a:t>
            </a:r>
            <a:r>
              <a:rPr lang="en-US" sz="1400" dirty="0" err="1" smtClean="0"/>
              <a:t>disa</a:t>
            </a:r>
            <a:r>
              <a:rPr lang="en-US" sz="1400" dirty="0" smtClean="0"/>
              <a:t> </a:t>
            </a:r>
            <a:r>
              <a:rPr lang="en-US" sz="1400" dirty="0" err="1" smtClean="0"/>
              <a:t>ndryshime</a:t>
            </a:r>
            <a:r>
              <a:rPr lang="en-US" sz="1400" dirty="0" smtClean="0"/>
              <a:t> </a:t>
            </a:r>
            <a:r>
              <a:rPr lang="en-US" sz="1400" dirty="0" err="1" smtClean="0"/>
              <a:t>dhe</a:t>
            </a:r>
            <a:r>
              <a:rPr lang="en-US" sz="1400" dirty="0" smtClean="0"/>
              <a:t> </a:t>
            </a:r>
            <a:r>
              <a:rPr lang="en-US" sz="1400" dirty="0" err="1" smtClean="0"/>
              <a:t>shtesa</a:t>
            </a:r>
            <a:r>
              <a:rPr lang="en-US" sz="1400" dirty="0" smtClean="0"/>
              <a:t> </a:t>
            </a:r>
            <a:r>
              <a:rPr lang="en-US" sz="1400" dirty="0" err="1" smtClean="0"/>
              <a:t>në</a:t>
            </a:r>
            <a:r>
              <a:rPr lang="en-US" sz="1400" dirty="0" smtClean="0"/>
              <a:t> VKM nr.254, </a:t>
            </a:r>
            <a:r>
              <a:rPr lang="en-US" sz="1400" dirty="0" err="1" smtClean="0"/>
              <a:t>datë</a:t>
            </a:r>
            <a:r>
              <a:rPr lang="en-US" sz="1400" dirty="0" smtClean="0"/>
              <a:t> 27.3.2020 </a:t>
            </a:r>
            <a:r>
              <a:rPr lang="en-US" dirty="0" smtClean="0"/>
              <a:t/>
            </a:r>
            <a:br>
              <a:rPr lang="en-US" dirty="0" smtClean="0"/>
            </a:br>
            <a:endParaRPr lang="en-US" dirty="0"/>
          </a:p>
        </p:txBody>
      </p:sp>
      <p:sp>
        <p:nvSpPr>
          <p:cNvPr id="3" name="Text Placeholder 2"/>
          <p:cNvSpPr>
            <a:spLocks noGrp="1"/>
          </p:cNvSpPr>
          <p:nvPr>
            <p:ph type="body" idx="1"/>
          </p:nvPr>
        </p:nvSpPr>
        <p:spPr>
          <a:xfrm>
            <a:off x="729450" y="1502979"/>
            <a:ext cx="7688700" cy="3153104"/>
          </a:xfrm>
        </p:spPr>
        <p:txBody>
          <a:bodyPr/>
          <a:lstStyle/>
          <a:p>
            <a:pPr lvl="0" algn="just"/>
            <a:r>
              <a:rPr lang="en-US" sz="1200" dirty="0" err="1" smtClean="0">
                <a:solidFill>
                  <a:schemeClr val="bg2"/>
                </a:solidFill>
                <a:latin typeface="Times New Roman" pitchFamily="18" charset="0"/>
                <a:cs typeface="Times New Roman" pitchFamily="18" charset="0"/>
              </a:rPr>
              <a:t>Aplikimi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përfituar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ndihmë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financiare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bëhet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subjekti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vetëpunësuarit</a:t>
            </a:r>
            <a:r>
              <a:rPr lang="en-US" sz="1200" dirty="0" smtClean="0">
                <a:solidFill>
                  <a:schemeClr val="bg2"/>
                </a:solidFill>
                <a:latin typeface="Times New Roman" pitchFamily="18" charset="0"/>
                <a:cs typeface="Times New Roman" pitchFamily="18" charset="0"/>
              </a:rPr>
              <a:t>/</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punësuarit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Individët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cilët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janë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tepër</a:t>
            </a:r>
            <a:r>
              <a:rPr lang="en-US" sz="1200" dirty="0" smtClean="0">
                <a:solidFill>
                  <a:schemeClr val="bg2"/>
                </a:solidFill>
                <a:latin typeface="Times New Roman" pitchFamily="18" charset="0"/>
                <a:cs typeface="Times New Roman" pitchFamily="18" charset="0"/>
              </a:rPr>
              <a:t> se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një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listëpagesë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kur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dy</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aktivitetet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janë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mbyllur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pasojë</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masave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shtrenguese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përfitojnë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ndihmë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financiare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vetëm</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një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pagë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minimale</a:t>
            </a:r>
            <a:r>
              <a:rPr lang="en-US" sz="1200" dirty="0" smtClean="0">
                <a:solidFill>
                  <a:schemeClr val="bg2"/>
                </a:solidFill>
                <a:latin typeface="Times New Roman" pitchFamily="18" charset="0"/>
                <a:cs typeface="Times New Roman" pitchFamily="18" charset="0"/>
              </a:rPr>
              <a:t>. </a:t>
            </a:r>
          </a:p>
          <a:p>
            <a:pPr lvl="0" algn="just"/>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rastin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kur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vetëm</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një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prej</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aktiviteteve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rezulton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lejuar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individi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cili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është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tepër</a:t>
            </a:r>
            <a:r>
              <a:rPr lang="en-US" sz="1200" dirty="0" smtClean="0">
                <a:solidFill>
                  <a:schemeClr val="bg2"/>
                </a:solidFill>
                <a:latin typeface="Times New Roman" pitchFamily="18" charset="0"/>
                <a:cs typeface="Times New Roman" pitchFamily="18" charset="0"/>
              </a:rPr>
              <a:t> se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një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listëpagesë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nuk</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përfiton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ndihmën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financiare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pagës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minimale</a:t>
            </a:r>
            <a:r>
              <a:rPr lang="en-US" sz="1200" dirty="0" smtClean="0">
                <a:solidFill>
                  <a:schemeClr val="bg2"/>
                </a:solidFill>
                <a:latin typeface="Times New Roman" pitchFamily="18" charset="0"/>
                <a:cs typeface="Times New Roman" pitchFamily="18" charset="0"/>
              </a:rPr>
              <a:t>.</a:t>
            </a:r>
          </a:p>
          <a:p>
            <a:pPr lvl="0"/>
            <a:r>
              <a:rPr lang="en-US" sz="1200" dirty="0" err="1" smtClean="0">
                <a:solidFill>
                  <a:schemeClr val="bg2"/>
                </a:solidFill>
                <a:latin typeface="Times New Roman" pitchFamily="18" charset="0"/>
                <a:cs typeface="Times New Roman" pitchFamily="18" charset="0"/>
              </a:rPr>
              <a:t>Përfituesit</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ndihmës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financiare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janë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individët</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vetëpunësuar</a:t>
            </a:r>
            <a:r>
              <a:rPr lang="en-US" sz="1200" dirty="0" smtClean="0">
                <a:solidFill>
                  <a:schemeClr val="bg2"/>
                </a:solidFill>
                <a:latin typeface="Times New Roman" pitchFamily="18" charset="0"/>
                <a:cs typeface="Times New Roman" pitchFamily="18" charset="0"/>
              </a:rPr>
              <a:t>/</a:t>
            </a:r>
            <a:r>
              <a:rPr lang="en-US" sz="1200" dirty="0" err="1" smtClean="0">
                <a:solidFill>
                  <a:schemeClr val="bg2"/>
                </a:solidFill>
                <a:latin typeface="Times New Roman" pitchFamily="18" charset="0"/>
                <a:cs typeface="Times New Roman" pitchFamily="18" charset="0"/>
              </a:rPr>
              <a:t>punësuar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subjektet</a:t>
            </a:r>
            <a:r>
              <a:rPr lang="en-US" sz="1200" dirty="0" smtClean="0">
                <a:solidFill>
                  <a:schemeClr val="bg2"/>
                </a:solidFill>
                <a:latin typeface="Times New Roman" pitchFamily="18" charset="0"/>
                <a:cs typeface="Times New Roman" pitchFamily="18" charset="0"/>
              </a:rPr>
              <a:t> me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ardhura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vjetore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deri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14 000 000 (</a:t>
            </a:r>
            <a:r>
              <a:rPr lang="en-US" sz="1200" dirty="0" err="1" smtClean="0">
                <a:solidFill>
                  <a:schemeClr val="bg2"/>
                </a:solidFill>
                <a:latin typeface="Times New Roman" pitchFamily="18" charset="0"/>
                <a:cs typeface="Times New Roman" pitchFamily="18" charset="0"/>
              </a:rPr>
              <a:t>katërmbëdhjetë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milion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lekë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ku</a:t>
            </a:r>
            <a:r>
              <a:rPr lang="en-US" sz="1200" dirty="0" smtClean="0">
                <a:solidFill>
                  <a:schemeClr val="bg2"/>
                </a:solidFill>
                <a:latin typeface="Times New Roman" pitchFamily="18" charset="0"/>
                <a:cs typeface="Times New Roman" pitchFamily="18" charset="0"/>
              </a:rPr>
              <a:t> b</a:t>
            </a:r>
            <a:r>
              <a:rPr lang="en" sz="1200" dirty="0" smtClean="0">
                <a:solidFill>
                  <a:schemeClr val="bg2"/>
                </a:solidFill>
                <a:latin typeface="Times New Roman"/>
                <a:ea typeface="Times New Roman"/>
                <a:cs typeface="Times New Roman"/>
                <a:sym typeface="Times New Roman"/>
              </a:rPr>
              <a:t>ë</a:t>
            </a:r>
            <a:r>
              <a:rPr lang="en-US" sz="1200" dirty="0" err="1" smtClean="0">
                <a:solidFill>
                  <a:schemeClr val="bg2"/>
                </a:solidFill>
                <a:latin typeface="Times New Roman" pitchFamily="18" charset="0"/>
                <a:cs typeface="Times New Roman" pitchFamily="18" charset="0"/>
              </a:rPr>
              <a:t>jn</a:t>
            </a:r>
            <a:r>
              <a:rPr lang="en" sz="1200" dirty="0" smtClean="0">
                <a:solidFill>
                  <a:schemeClr val="bg2"/>
                </a:solidFill>
                <a:latin typeface="Times New Roman"/>
                <a:ea typeface="Times New Roman"/>
                <a:cs typeface="Times New Roman"/>
                <a:sym typeface="Times New Roman"/>
              </a:rPr>
              <a: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pjes</a:t>
            </a:r>
            <a:r>
              <a:rPr lang="en" sz="1200" dirty="0" smtClean="0">
                <a:solidFill>
                  <a:schemeClr val="bg2"/>
                </a:solidFill>
                <a:latin typeface="Times New Roman"/>
                <a:ea typeface="Times New Roman"/>
                <a:cs typeface="Times New Roman"/>
                <a:sym typeface="Times New Roman"/>
              </a:rPr>
              <a: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kategorit</a:t>
            </a:r>
            <a:r>
              <a:rPr lang="en" sz="1200" dirty="0" smtClean="0">
                <a:solidFill>
                  <a:schemeClr val="bg2"/>
                </a:solidFill>
                <a:latin typeface="Times New Roman"/>
                <a:ea typeface="Times New Roman"/>
                <a:cs typeface="Times New Roman"/>
                <a:sym typeface="Times New Roman"/>
              </a:rPr>
              <a:t>ë</a:t>
            </a:r>
            <a:r>
              <a:rPr lang="en-US" sz="1200" dirty="0" smtClean="0">
                <a:solidFill>
                  <a:schemeClr val="bg2"/>
                </a:solidFill>
                <a:latin typeface="Times New Roman" pitchFamily="18" charset="0"/>
                <a:cs typeface="Times New Roman" pitchFamily="18" charset="0"/>
              </a:rPr>
              <a:t> e m</a:t>
            </a:r>
            <a:r>
              <a:rPr lang="en" sz="1200" dirty="0" smtClean="0">
                <a:solidFill>
                  <a:schemeClr val="bg2"/>
                </a:solidFill>
                <a:latin typeface="Times New Roman"/>
                <a:ea typeface="Times New Roman"/>
                <a:cs typeface="Times New Roman"/>
                <a:sym typeface="Times New Roman"/>
              </a:rPr>
              <a:t>ë</a:t>
            </a:r>
            <a:r>
              <a:rPr lang="en-US" sz="1200" dirty="0" err="1" smtClean="0">
                <a:solidFill>
                  <a:schemeClr val="bg2"/>
                </a:solidFill>
                <a:latin typeface="Times New Roman" pitchFamily="18" charset="0"/>
                <a:cs typeface="Times New Roman" pitchFamily="18" charset="0"/>
              </a:rPr>
              <a:t>poshtme</a:t>
            </a:r>
            <a:r>
              <a:rPr lang="en-US" sz="1200" dirty="0" smtClean="0">
                <a:solidFill>
                  <a:schemeClr val="bg2"/>
                </a:solidFill>
                <a:latin typeface="Times New Roman" pitchFamily="18" charset="0"/>
                <a:cs typeface="Times New Roman" pitchFamily="18" charset="0"/>
              </a:rPr>
              <a:t>:  </a:t>
            </a:r>
          </a:p>
          <a:p>
            <a:pPr lvl="0">
              <a:buFont typeface="+mj-lt"/>
              <a:buAutoNum type="alphaLcParenR"/>
            </a:pPr>
            <a:r>
              <a:rPr lang="en-US" sz="1200" dirty="0" err="1" smtClean="0">
                <a:solidFill>
                  <a:schemeClr val="bg2"/>
                </a:solidFill>
                <a:latin typeface="Times New Roman" pitchFamily="18" charset="0"/>
                <a:cs typeface="Times New Roman" pitchFamily="18" charset="0"/>
              </a:rPr>
              <a:t>Personat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fizikë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vetëpunësuar</a:t>
            </a:r>
            <a:r>
              <a:rPr lang="en-US" sz="1200" dirty="0" smtClean="0">
                <a:solidFill>
                  <a:schemeClr val="bg2"/>
                </a:solidFill>
                <a:latin typeface="Times New Roman" pitchFamily="18" charset="0"/>
                <a:cs typeface="Times New Roman" pitchFamily="18" charset="0"/>
              </a:rPr>
              <a:t>; </a:t>
            </a:r>
          </a:p>
          <a:p>
            <a:pPr lvl="0">
              <a:buFont typeface="+mj-lt"/>
              <a:buAutoNum type="alphaLcParenR"/>
            </a:pPr>
            <a:r>
              <a:rPr lang="en-US" sz="1200" dirty="0" err="1" smtClean="0">
                <a:solidFill>
                  <a:schemeClr val="bg2"/>
                </a:solidFill>
                <a:latin typeface="Times New Roman" pitchFamily="18" charset="0"/>
                <a:cs typeface="Times New Roman" pitchFamily="18" charset="0"/>
              </a:rPr>
              <a:t>Punonjësit</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papaguar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familjes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personit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fizik</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tregtar</a:t>
            </a:r>
            <a:r>
              <a:rPr lang="en-US" sz="1200" dirty="0" smtClean="0">
                <a:solidFill>
                  <a:schemeClr val="bg2"/>
                </a:solidFill>
                <a:latin typeface="Times New Roman" pitchFamily="18" charset="0"/>
                <a:cs typeface="Times New Roman" pitchFamily="18" charset="0"/>
              </a:rPr>
              <a:t>;</a:t>
            </a:r>
          </a:p>
          <a:p>
            <a:pPr lvl="0">
              <a:buFont typeface="+mj-lt"/>
              <a:buAutoNum type="alphaLcParenR"/>
            </a:pP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punësuarit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personat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fizikë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tregtarë</a:t>
            </a:r>
            <a:r>
              <a:rPr lang="en-US" sz="1200" dirty="0" smtClean="0">
                <a:solidFill>
                  <a:schemeClr val="bg2"/>
                </a:solidFill>
                <a:latin typeface="Times New Roman" pitchFamily="18" charset="0"/>
                <a:cs typeface="Times New Roman" pitchFamily="18" charset="0"/>
              </a:rPr>
              <a:t>; </a:t>
            </a:r>
          </a:p>
          <a:p>
            <a:pPr lvl="0">
              <a:buFont typeface="+mj-lt"/>
              <a:buAutoNum type="alphaLcParenR"/>
            </a:pP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punësuarit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personat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juridikë</a:t>
            </a:r>
            <a:r>
              <a:rPr lang="en-US" sz="1200" dirty="0" smtClean="0">
                <a:solidFill>
                  <a:schemeClr val="bg2"/>
                </a:solidFill>
                <a:latin typeface="Times New Roman" pitchFamily="18" charset="0"/>
                <a:cs typeface="Times New Roman" pitchFamily="18" charset="0"/>
              </a:rPr>
              <a:t>.</a:t>
            </a:r>
          </a:p>
          <a:p>
            <a:pPr lvl="0"/>
            <a:r>
              <a:rPr lang="en-US" sz="1200" dirty="0" err="1" smtClean="0">
                <a:solidFill>
                  <a:schemeClr val="bg2"/>
                </a:solidFill>
                <a:latin typeface="Times New Roman" pitchFamily="18" charset="0"/>
                <a:cs typeface="Times New Roman" pitchFamily="18" charset="0"/>
              </a:rPr>
              <a:t>Nuk</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përfitojnë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ndihmë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finaciare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individët</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vetëpunësuar</a:t>
            </a:r>
            <a:r>
              <a:rPr lang="en-US" sz="1200" dirty="0" smtClean="0">
                <a:solidFill>
                  <a:schemeClr val="bg2"/>
                </a:solidFill>
                <a:latin typeface="Times New Roman" pitchFamily="18" charset="0"/>
                <a:cs typeface="Times New Roman" pitchFamily="18" charset="0"/>
              </a:rPr>
              <a:t>/</a:t>
            </a:r>
            <a:r>
              <a:rPr lang="en-US" sz="1200" dirty="0" err="1" smtClean="0">
                <a:solidFill>
                  <a:schemeClr val="bg2"/>
                </a:solidFill>
                <a:latin typeface="Times New Roman" pitchFamily="18" charset="0"/>
                <a:cs typeface="Times New Roman" pitchFamily="18" charset="0"/>
              </a:rPr>
              <a:t>punësuar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cilët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kanë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realizuar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vitin</a:t>
            </a:r>
            <a:r>
              <a:rPr lang="en-US" sz="1200" dirty="0" smtClean="0">
                <a:solidFill>
                  <a:schemeClr val="bg2"/>
                </a:solidFill>
                <a:latin typeface="Times New Roman" pitchFamily="18" charset="0"/>
                <a:cs typeface="Times New Roman" pitchFamily="18" charset="0"/>
              </a:rPr>
              <a:t> 2019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ardhura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bruto</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paga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mbi</a:t>
            </a:r>
            <a:r>
              <a:rPr lang="en-US" sz="1200" dirty="0" smtClean="0">
                <a:solidFill>
                  <a:schemeClr val="bg2"/>
                </a:solidFill>
                <a:latin typeface="Times New Roman" pitchFamily="18" charset="0"/>
                <a:cs typeface="Times New Roman" pitchFamily="18" charset="0"/>
              </a:rPr>
              <a:t> 2 000 000 (</a:t>
            </a:r>
            <a:r>
              <a:rPr lang="en-US" sz="1200" dirty="0" err="1" smtClean="0">
                <a:solidFill>
                  <a:schemeClr val="bg2"/>
                </a:solidFill>
                <a:latin typeface="Times New Roman" pitchFamily="18" charset="0"/>
                <a:cs typeface="Times New Roman" pitchFamily="18" charset="0"/>
              </a:rPr>
              <a:t>dy</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milionë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lekë</a:t>
            </a:r>
            <a:r>
              <a:rPr lang="en-US" sz="1200" dirty="0" smtClean="0">
                <a:solidFill>
                  <a:schemeClr val="bg2"/>
                </a:solidFill>
                <a:latin typeface="Times New Roman" pitchFamily="18" charset="0"/>
                <a:cs typeface="Times New Roman" pitchFamily="18" charset="0"/>
              </a:rPr>
              <a:t>.</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450" y="346842"/>
            <a:ext cx="7688700" cy="693682"/>
          </a:xfrm>
        </p:spPr>
        <p:txBody>
          <a:bodyPr/>
          <a:lstStyle/>
          <a:p>
            <a:pPr algn="ctr"/>
            <a:r>
              <a:rPr lang="sq-AL" sz="1400" dirty="0" smtClean="0"/>
              <a:t>Vendim i Komitetit Ndërministror të Emergjencave Civile nr. 8, datë 11.4.2020</a:t>
            </a:r>
            <a:r>
              <a:rPr lang="en-US" sz="1400" dirty="0" smtClean="0"/>
              <a:t/>
            </a:r>
            <a:br>
              <a:rPr lang="en-US" sz="1400" dirty="0" smtClean="0"/>
            </a:br>
            <a:endParaRPr lang="en-US" sz="1400" dirty="0"/>
          </a:p>
        </p:txBody>
      </p:sp>
      <p:sp>
        <p:nvSpPr>
          <p:cNvPr id="3" name="Text Placeholder 2"/>
          <p:cNvSpPr>
            <a:spLocks noGrp="1"/>
          </p:cNvSpPr>
          <p:nvPr>
            <p:ph type="body" idx="1"/>
          </p:nvPr>
        </p:nvSpPr>
        <p:spPr>
          <a:xfrm>
            <a:off x="729450" y="1366344"/>
            <a:ext cx="7688700" cy="3531477"/>
          </a:xfrm>
        </p:spPr>
        <p:txBody>
          <a:bodyPr/>
          <a:lstStyle/>
          <a:p>
            <a:pPr lvl="0" algn="just"/>
            <a:r>
              <a:rPr lang="en-US" sz="1200" dirty="0" err="1" smtClean="0">
                <a:solidFill>
                  <a:schemeClr val="bg2"/>
                </a:solidFill>
                <a:latin typeface="Times New Roman" pitchFamily="18" charset="0"/>
                <a:cs typeface="Times New Roman" pitchFamily="18" charset="0"/>
              </a:rPr>
              <a:t>Cakton</a:t>
            </a:r>
            <a:r>
              <a:rPr lang="en-US" sz="1200" dirty="0" smtClean="0">
                <a:solidFill>
                  <a:schemeClr val="bg2"/>
                </a:solidFill>
                <a:latin typeface="Times New Roman" pitchFamily="18" charset="0"/>
                <a:cs typeface="Times New Roman" pitchFamily="18" charset="0"/>
              </a:rPr>
              <a:t> z. </a:t>
            </a:r>
            <a:r>
              <a:rPr lang="en-US" sz="1200" dirty="0" err="1" smtClean="0">
                <a:solidFill>
                  <a:schemeClr val="bg2"/>
                </a:solidFill>
                <a:latin typeface="Times New Roman" pitchFamily="18" charset="0"/>
                <a:cs typeface="Times New Roman" pitchFamily="18" charset="0"/>
              </a:rPr>
              <a:t>Besfort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Lamallari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zëvendësministër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Brendshëm</a:t>
            </a:r>
            <a:r>
              <a:rPr lang="en-US" sz="1200" dirty="0" smtClean="0">
                <a:solidFill>
                  <a:schemeClr val="bg2"/>
                </a:solidFill>
                <a:latin typeface="Times New Roman" pitchFamily="18" charset="0"/>
                <a:cs typeface="Times New Roman" pitchFamily="18" charset="0"/>
              </a:rPr>
              <a:t>, me </a:t>
            </a:r>
            <a:r>
              <a:rPr lang="en-US" sz="1200" dirty="0" err="1" smtClean="0">
                <a:solidFill>
                  <a:schemeClr val="bg2"/>
                </a:solidFill>
                <a:latin typeface="Times New Roman" pitchFamily="18" charset="0"/>
                <a:cs typeface="Times New Roman" pitchFamily="18" charset="0"/>
              </a:rPr>
              <a:t>detyrën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deleguarit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Komitetit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Ndërministror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Emergjencave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Civile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Qarkun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Shkodrës</a:t>
            </a:r>
            <a:r>
              <a:rPr lang="en-US" sz="1200" dirty="0" smtClean="0">
                <a:solidFill>
                  <a:schemeClr val="bg2"/>
                </a:solidFill>
                <a:latin typeface="Times New Roman" pitchFamily="18" charset="0"/>
                <a:cs typeface="Times New Roman" pitchFamily="18" charset="0"/>
              </a:rPr>
              <a:t>.  </a:t>
            </a:r>
          </a:p>
          <a:p>
            <a:pPr lvl="0" algn="just"/>
            <a:r>
              <a:rPr lang="en-US" sz="1200" dirty="0" smtClean="0">
                <a:solidFill>
                  <a:schemeClr val="bg2"/>
                </a:solidFill>
                <a:latin typeface="Times New Roman" pitchFamily="18" charset="0"/>
                <a:cs typeface="Times New Roman" pitchFamily="18" charset="0"/>
              </a:rPr>
              <a:t>I </a:t>
            </a:r>
            <a:r>
              <a:rPr lang="en-US" sz="1200" dirty="0" err="1" smtClean="0">
                <a:solidFill>
                  <a:schemeClr val="bg2"/>
                </a:solidFill>
                <a:latin typeface="Times New Roman" pitchFamily="18" charset="0"/>
                <a:cs typeface="Times New Roman" pitchFamily="18" charset="0"/>
              </a:rPr>
              <a:t>deleguari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i</a:t>
            </a:r>
            <a:r>
              <a:rPr lang="en-US" sz="1200" dirty="0" smtClean="0">
                <a:solidFill>
                  <a:schemeClr val="bg2"/>
                </a:solidFill>
                <a:latin typeface="Times New Roman" pitchFamily="18" charset="0"/>
                <a:cs typeface="Times New Roman" pitchFamily="18" charset="0"/>
              </a:rPr>
              <a:t> KNEC-</a:t>
            </a:r>
            <a:r>
              <a:rPr lang="en-US" sz="1200" dirty="0" err="1" smtClean="0">
                <a:solidFill>
                  <a:schemeClr val="bg2"/>
                </a:solidFill>
                <a:latin typeface="Times New Roman" pitchFamily="18" charset="0"/>
                <a:cs typeface="Times New Roman" pitchFamily="18" charset="0"/>
              </a:rPr>
              <a:t>së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Qarkun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Shkodrës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çështjet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operacionale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drejton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dhe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koordinon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nivel</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qendror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strukturat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operacionale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përballimin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pasojave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shkaktuara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fatkeqësia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natyrore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Qarkun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Shkodrës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dhe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ngarkohet</a:t>
            </a:r>
            <a:r>
              <a:rPr lang="en-US" sz="1200" dirty="0" smtClean="0">
                <a:solidFill>
                  <a:schemeClr val="bg2"/>
                </a:solidFill>
                <a:latin typeface="Times New Roman" pitchFamily="18" charset="0"/>
                <a:cs typeface="Times New Roman" pitchFamily="18" charset="0"/>
              </a:rPr>
              <a:t> me k</a:t>
            </a:r>
            <a:r>
              <a:rPr lang="en" sz="1200" dirty="0" smtClean="0">
                <a:solidFill>
                  <a:schemeClr val="bg2"/>
                </a:solidFill>
                <a:latin typeface="Times New Roman"/>
                <a:ea typeface="Times New Roman"/>
                <a:cs typeface="Times New Roman"/>
                <a:sym typeface="Times New Roman"/>
              </a:rPr>
              <a:t>ë</a:t>
            </a:r>
            <a:r>
              <a:rPr lang="en-US" sz="1200" dirty="0" smtClean="0">
                <a:solidFill>
                  <a:schemeClr val="bg2"/>
                </a:solidFill>
                <a:latin typeface="Times New Roman" pitchFamily="18" charset="0"/>
                <a:cs typeface="Times New Roman" pitchFamily="18" charset="0"/>
              </a:rPr>
              <a:t>to </a:t>
            </a:r>
            <a:r>
              <a:rPr lang="en-US" sz="1200" dirty="0" err="1" smtClean="0">
                <a:solidFill>
                  <a:schemeClr val="bg2"/>
                </a:solidFill>
                <a:latin typeface="Times New Roman" pitchFamily="18" charset="0"/>
                <a:cs typeface="Times New Roman" pitchFamily="18" charset="0"/>
              </a:rPr>
              <a:t>detyra</a:t>
            </a:r>
            <a:r>
              <a:rPr lang="en-US" sz="1200" dirty="0" smtClean="0">
                <a:solidFill>
                  <a:schemeClr val="bg2"/>
                </a:solidFill>
                <a:latin typeface="Times New Roman" pitchFamily="18" charset="0"/>
                <a:cs typeface="Times New Roman" pitchFamily="18" charset="0"/>
              </a:rPr>
              <a:t>:</a:t>
            </a:r>
          </a:p>
          <a:p>
            <a:pPr marL="488950" indent="-342900" algn="just">
              <a:buFont typeface="+mj-lt"/>
              <a:buAutoNum type="alphaLcParenR"/>
            </a:pP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drejtojë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dhe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bashkërendojë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gjithë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veprimtarinë</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institucioneve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dhe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strukturave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mbrojtjes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civile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Qarkun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Shkodrës</a:t>
            </a:r>
            <a:r>
              <a:rPr lang="en-US" sz="1200" dirty="0" smtClean="0">
                <a:solidFill>
                  <a:schemeClr val="bg2"/>
                </a:solidFill>
                <a:latin typeface="Times New Roman" pitchFamily="18" charset="0"/>
                <a:cs typeface="Times New Roman" pitchFamily="18" charset="0"/>
              </a:rPr>
              <a:t>;</a:t>
            </a:r>
          </a:p>
          <a:p>
            <a:pPr marL="488950" indent="-342900" algn="just">
              <a:buFont typeface="+mj-lt"/>
              <a:buAutoNum type="alphaLcParenR"/>
            </a:pP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përcaktojë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mënyrat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dhe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procedurat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përdorimin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burimeve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materiale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Qarkun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Shkodrës</a:t>
            </a:r>
            <a:r>
              <a:rPr lang="en-US" sz="1200" dirty="0" smtClean="0">
                <a:solidFill>
                  <a:schemeClr val="bg2"/>
                </a:solidFill>
                <a:latin typeface="Times New Roman" pitchFamily="18" charset="0"/>
                <a:cs typeface="Times New Roman" pitchFamily="18" charset="0"/>
              </a:rPr>
              <a:t>;</a:t>
            </a:r>
          </a:p>
          <a:p>
            <a:pPr marL="488950" indent="-342900" algn="just">
              <a:buFont typeface="+mj-lt"/>
              <a:buAutoNum type="alphaLcParenR"/>
            </a:pP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marrë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vendime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përballimin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fatkeqësisë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natyrore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Qarkun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Shkodrës</a:t>
            </a:r>
            <a:r>
              <a:rPr lang="en-US" sz="1200" dirty="0" smtClean="0">
                <a:solidFill>
                  <a:schemeClr val="bg2"/>
                </a:solidFill>
                <a:latin typeface="Times New Roman" pitchFamily="18" charset="0"/>
                <a:cs typeface="Times New Roman" pitchFamily="18" charset="0"/>
              </a:rPr>
              <a:t>;</a:t>
            </a:r>
          </a:p>
          <a:p>
            <a:pPr marL="488950" indent="-342900" algn="just">
              <a:buFont typeface="+mj-lt"/>
              <a:buAutoNum type="alphaLcParenR"/>
            </a:pP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kryejë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çdo</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detyrë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tjetër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buron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ligji</a:t>
            </a:r>
            <a:r>
              <a:rPr lang="en-US" sz="1200" dirty="0" smtClean="0">
                <a:solidFill>
                  <a:schemeClr val="bg2"/>
                </a:solidFill>
                <a:latin typeface="Times New Roman" pitchFamily="18" charset="0"/>
                <a:cs typeface="Times New Roman" pitchFamily="18" charset="0"/>
              </a:rPr>
              <a:t> nr.45/2019,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mbrojtjen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civile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dhe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detyra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veçanta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caktuara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KNEC-</a:t>
            </a:r>
            <a:r>
              <a:rPr lang="en-US" sz="1200" dirty="0" err="1" smtClean="0">
                <a:solidFill>
                  <a:schemeClr val="bg2"/>
                </a:solidFill>
                <a:latin typeface="Times New Roman" pitchFamily="18" charset="0"/>
                <a:cs typeface="Times New Roman" pitchFamily="18" charset="0"/>
              </a:rPr>
              <a:t>ja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apo</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strukturat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kompetente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shtetërore</a:t>
            </a:r>
            <a:r>
              <a:rPr lang="en-US" sz="1200" dirty="0" smtClean="0">
                <a:solidFill>
                  <a:schemeClr val="bg2"/>
                </a:solidFill>
                <a:latin typeface="Times New Roman" pitchFamily="18" charset="0"/>
                <a:cs typeface="Times New Roman" pitchFamily="18" charset="0"/>
              </a:rPr>
              <a:t>. </a:t>
            </a:r>
          </a:p>
          <a:p>
            <a:pPr algn="just"/>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gjitha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aktet</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nxjerra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zbatim</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detyrave</a:t>
            </a:r>
            <a:r>
              <a:rPr lang="en-US" sz="1200" dirty="0" smtClean="0">
                <a:solidFill>
                  <a:schemeClr val="bg2"/>
                </a:solidFill>
                <a:latin typeface="Times New Roman" pitchFamily="18" charset="0"/>
                <a:cs typeface="Times New Roman" pitchFamily="18" charset="0"/>
              </a:rPr>
              <a:t>, t</a:t>
            </a:r>
            <a:r>
              <a:rPr lang="en" sz="1200" dirty="0" smtClean="0">
                <a:latin typeface="Times New Roman"/>
                <a:ea typeface="Times New Roman"/>
                <a:cs typeface="Times New Roman"/>
                <a:sym typeface="Times New Roman"/>
              </a:rPr>
              <a:t>ë</a:t>
            </a:r>
            <a:r>
              <a:rPr lang="en-US" sz="1200" dirty="0" smtClean="0">
                <a:solidFill>
                  <a:schemeClr val="bg2"/>
                </a:solidFill>
                <a:latin typeface="Times New Roman" pitchFamily="18" charset="0"/>
                <a:cs typeface="Times New Roman" pitchFamily="18" charset="0"/>
              </a:rPr>
              <a:t> p</a:t>
            </a:r>
            <a:r>
              <a:rPr lang="en" sz="1200" dirty="0" smtClean="0">
                <a:latin typeface="Times New Roman"/>
                <a:ea typeface="Times New Roman"/>
                <a:cs typeface="Times New Roman"/>
                <a:sym typeface="Times New Roman"/>
              </a:rPr>
              <a:t>ë</a:t>
            </a:r>
            <a:r>
              <a:rPr lang="en-US" sz="1200" dirty="0" err="1" smtClean="0">
                <a:solidFill>
                  <a:schemeClr val="bg2"/>
                </a:solidFill>
                <a:latin typeface="Times New Roman" pitchFamily="18" charset="0"/>
                <a:cs typeface="Times New Roman" pitchFamily="18" charset="0"/>
              </a:rPr>
              <a:t>rcaktuara</a:t>
            </a:r>
            <a:r>
              <a:rPr lang="en-US" sz="1200" dirty="0" smtClean="0">
                <a:solidFill>
                  <a:schemeClr val="bg2"/>
                </a:solidFill>
                <a:latin typeface="Times New Roman" pitchFamily="18" charset="0"/>
                <a:cs typeface="Times New Roman" pitchFamily="18" charset="0"/>
              </a:rPr>
              <a:t> n</a:t>
            </a:r>
            <a:r>
              <a:rPr lang="en" sz="1200" dirty="0" smtClean="0">
                <a:latin typeface="Times New Roman"/>
                <a:ea typeface="Times New Roman"/>
                <a:cs typeface="Times New Roman"/>
                <a:sym typeface="Times New Roman"/>
              </a:rPr>
              <a: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kët</a:t>
            </a:r>
            <a:r>
              <a:rPr lang="en" sz="1200" dirty="0" smtClean="0">
                <a:latin typeface="Times New Roman"/>
                <a:ea typeface="Times New Roman"/>
                <a:cs typeface="Times New Roman"/>
                <a:sym typeface="Times New Roman"/>
              </a:rPr>
              <a: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vendim</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miratohen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KNEC-</a:t>
            </a:r>
            <a:r>
              <a:rPr lang="en-US" sz="1200" dirty="0" err="1" smtClean="0">
                <a:solidFill>
                  <a:schemeClr val="bg2"/>
                </a:solidFill>
                <a:latin typeface="Times New Roman" pitchFamily="18" charset="0"/>
                <a:cs typeface="Times New Roman" pitchFamily="18" charset="0"/>
              </a:rPr>
              <a:t>ja</a:t>
            </a:r>
            <a:r>
              <a:rPr lang="en-US" sz="1200" dirty="0" smtClean="0">
                <a:solidFill>
                  <a:schemeClr val="bg2"/>
                </a:solidFill>
                <a:latin typeface="Times New Roman" pitchFamily="18" charset="0"/>
                <a:cs typeface="Times New Roman" pitchFamily="18" charset="0"/>
              </a:rPr>
              <a:t>. </a:t>
            </a:r>
          </a:p>
          <a:p>
            <a:pPr algn="just"/>
            <a:r>
              <a:rPr lang="en-US" sz="1200" dirty="0" smtClean="0">
                <a:solidFill>
                  <a:schemeClr val="bg2"/>
                </a:solidFill>
                <a:latin typeface="Times New Roman" pitchFamily="18" charset="0"/>
                <a:cs typeface="Times New Roman" pitchFamily="18" charset="0"/>
              </a:rPr>
              <a:t>I </a:t>
            </a:r>
            <a:r>
              <a:rPr lang="en-US" sz="1200" dirty="0" err="1" smtClean="0">
                <a:solidFill>
                  <a:schemeClr val="bg2"/>
                </a:solidFill>
                <a:latin typeface="Times New Roman" pitchFamily="18" charset="0"/>
                <a:cs typeface="Times New Roman" pitchFamily="18" charset="0"/>
              </a:rPr>
              <a:t>deleguari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menaxhimin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fatkeqësisë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natyrore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asistohet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stafe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teknike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struktura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drejton</a:t>
            </a:r>
            <a:r>
              <a:rPr lang="en-US" sz="1200" dirty="0" smtClean="0">
                <a:solidFill>
                  <a:schemeClr val="bg2"/>
                </a:solidFill>
                <a:latin typeface="Times New Roman" pitchFamily="18" charset="0"/>
                <a:cs typeface="Times New Roman" pitchFamily="18" charset="0"/>
              </a:rPr>
              <a:t>. </a:t>
            </a:r>
          </a:p>
          <a:p>
            <a:pPr algn="just"/>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gjithë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përfaqësuesit</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institucioneve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shtetërore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enteve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publike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dhe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atyre</a:t>
            </a:r>
            <a:r>
              <a:rPr lang="en-US" sz="1200" dirty="0" smtClean="0">
                <a:solidFill>
                  <a:schemeClr val="bg2"/>
                </a:solidFill>
                <a:latin typeface="Times New Roman" pitchFamily="18" charset="0"/>
                <a:cs typeface="Times New Roman" pitchFamily="18" charset="0"/>
              </a:rPr>
              <a:t> private,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angazhuar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këtë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situatë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fatkeqësisë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natyrore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Qarkun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Shkodrës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janë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detyruar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zbatojnë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urdhrat</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deleguarit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menaxhimin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fatkeqësisë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natyrore</a:t>
            </a:r>
            <a:r>
              <a:rPr lang="en-US" sz="1200" dirty="0" smtClean="0">
                <a:solidFill>
                  <a:schemeClr val="bg2"/>
                </a:solidFill>
                <a:latin typeface="Times New Roman" pitchFamily="18" charset="0"/>
                <a:cs typeface="Times New Roman" pitchFamily="18" charset="0"/>
              </a:rPr>
              <a:t>. </a:t>
            </a:r>
          </a:p>
          <a:p>
            <a:pPr>
              <a:buNone/>
            </a:pPr>
            <a:endParaRPr lang="en-US" sz="1200" dirty="0" smtClean="0">
              <a:latin typeface="Times New Roman" pitchFamily="18" charset="0"/>
              <a:cs typeface="Times New Roman" pitchFamily="18" charset="0"/>
            </a:endParaRPr>
          </a:p>
          <a:p>
            <a:endParaRPr lang="en-US" sz="1200" dirty="0">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131" y="536028"/>
            <a:ext cx="8040414" cy="1156138"/>
          </a:xfrm>
        </p:spPr>
        <p:txBody>
          <a:bodyPr/>
          <a:lstStyle/>
          <a:p>
            <a:pPr algn="ctr"/>
            <a:r>
              <a:rPr lang="en-US" sz="1400" dirty="0" smtClean="0">
                <a:latin typeface="Raleway" charset="0"/>
              </a:rPr>
              <a:t>A</a:t>
            </a:r>
            <a:r>
              <a:rPr lang="sq-AL" sz="1400" dirty="0" smtClean="0">
                <a:latin typeface="Raleway" charset="0"/>
              </a:rPr>
              <a:t>kt normativ </a:t>
            </a:r>
            <a:r>
              <a:rPr lang="sq-AL" sz="1400" dirty="0" smtClean="0">
                <a:latin typeface="Raleway" charset="0"/>
              </a:rPr>
              <a:t>Nr</a:t>
            </a:r>
            <a:r>
              <a:rPr lang="sq-AL" sz="1400" dirty="0" smtClean="0">
                <a:latin typeface="Raleway" charset="0"/>
              </a:rPr>
              <a:t>. 14, datë 11.4.2020</a:t>
            </a:r>
            <a:r>
              <a:rPr lang="en-US" sz="1400" dirty="0" smtClean="0">
                <a:latin typeface="Raleway" charset="0"/>
              </a:rPr>
              <a:t/>
            </a:r>
            <a:br>
              <a:rPr lang="en-US" sz="1400" dirty="0" smtClean="0">
                <a:latin typeface="Raleway" charset="0"/>
              </a:rPr>
            </a:br>
            <a:r>
              <a:rPr lang="en-US" sz="1400" dirty="0" smtClean="0">
                <a:latin typeface="Raleway" charset="0"/>
              </a:rPr>
              <a:t>“</a:t>
            </a:r>
            <a:r>
              <a:rPr lang="en-US" sz="1400" dirty="0" err="1" smtClean="0">
                <a:latin typeface="Raleway" charset="0"/>
              </a:rPr>
              <a:t>Për</a:t>
            </a:r>
            <a:r>
              <a:rPr lang="en-US" sz="1400" dirty="0" smtClean="0">
                <a:latin typeface="Raleway" charset="0"/>
              </a:rPr>
              <a:t>  </a:t>
            </a:r>
            <a:r>
              <a:rPr lang="en-US" sz="1400" dirty="0" err="1" smtClean="0">
                <a:latin typeface="Raleway" charset="0"/>
              </a:rPr>
              <a:t>disa</a:t>
            </a:r>
            <a:r>
              <a:rPr lang="en-US" sz="1400" dirty="0" smtClean="0">
                <a:latin typeface="Raleway" charset="0"/>
              </a:rPr>
              <a:t> </a:t>
            </a:r>
            <a:r>
              <a:rPr lang="en-US" sz="1400" dirty="0" err="1" smtClean="0">
                <a:latin typeface="Raleway" charset="0"/>
              </a:rPr>
              <a:t>ndryshime</a:t>
            </a:r>
            <a:r>
              <a:rPr lang="en-US" sz="1400" dirty="0" smtClean="0">
                <a:latin typeface="Raleway" charset="0"/>
              </a:rPr>
              <a:t> </a:t>
            </a:r>
            <a:r>
              <a:rPr lang="en-US" sz="1400" dirty="0" err="1" smtClean="0">
                <a:latin typeface="Raleway" charset="0"/>
              </a:rPr>
              <a:t>dhe</a:t>
            </a:r>
            <a:r>
              <a:rPr lang="en-US" sz="1400" dirty="0" smtClean="0">
                <a:latin typeface="Raleway" charset="0"/>
              </a:rPr>
              <a:t> </a:t>
            </a:r>
            <a:r>
              <a:rPr lang="en-US" sz="1400" dirty="0" err="1" smtClean="0">
                <a:latin typeface="Raleway" charset="0"/>
              </a:rPr>
              <a:t>shtesa</a:t>
            </a:r>
            <a:r>
              <a:rPr lang="en-US" sz="1400" dirty="0" smtClean="0">
                <a:latin typeface="Raleway" charset="0"/>
              </a:rPr>
              <a:t> </a:t>
            </a:r>
            <a:r>
              <a:rPr lang="en-US" sz="1400" dirty="0" err="1" smtClean="0">
                <a:latin typeface="Raleway" charset="0"/>
              </a:rPr>
              <a:t>në</a:t>
            </a:r>
            <a:r>
              <a:rPr lang="en-US" sz="1400" dirty="0" smtClean="0">
                <a:latin typeface="Raleway" charset="0"/>
              </a:rPr>
              <a:t> </a:t>
            </a:r>
            <a:r>
              <a:rPr lang="en-US" sz="1400" dirty="0" err="1" smtClean="0">
                <a:latin typeface="Raleway" charset="0"/>
              </a:rPr>
              <a:t>Aktin</a:t>
            </a:r>
            <a:r>
              <a:rPr lang="en-US" sz="1400" dirty="0" smtClean="0">
                <a:latin typeface="Raleway" charset="0"/>
              </a:rPr>
              <a:t> </a:t>
            </a:r>
            <a:r>
              <a:rPr lang="en-US" sz="1400" dirty="0" err="1" smtClean="0">
                <a:latin typeface="Raleway" charset="0"/>
              </a:rPr>
              <a:t>normativ</a:t>
            </a:r>
            <a:r>
              <a:rPr lang="en-US" sz="1400" dirty="0" smtClean="0">
                <a:latin typeface="Raleway" charset="0"/>
              </a:rPr>
              <a:t> nr.3, </a:t>
            </a:r>
            <a:r>
              <a:rPr lang="en-US" sz="1400" dirty="0" err="1" smtClean="0">
                <a:latin typeface="Raleway" charset="0"/>
              </a:rPr>
              <a:t>dat</a:t>
            </a:r>
            <a:r>
              <a:rPr lang="en" sz="1400" dirty="0" smtClean="0">
                <a:latin typeface="Raleway" charset="0"/>
                <a:ea typeface="Times New Roman"/>
                <a:cs typeface="Times New Roman"/>
                <a:sym typeface="Times New Roman"/>
              </a:rPr>
              <a:t>ë</a:t>
            </a:r>
            <a:r>
              <a:rPr lang="en-US" sz="1400" dirty="0" smtClean="0">
                <a:latin typeface="Raleway" charset="0"/>
              </a:rPr>
              <a:t> 15.3.2020”</a:t>
            </a:r>
            <a:br>
              <a:rPr lang="en-US" sz="1400" dirty="0" smtClean="0">
                <a:latin typeface="Raleway" charset="0"/>
              </a:rPr>
            </a:br>
            <a:r>
              <a:rPr lang="en-US" sz="1400" dirty="0" smtClean="0">
                <a:latin typeface="Raleway" charset="0"/>
              </a:rPr>
              <a:t>“</a:t>
            </a:r>
            <a:r>
              <a:rPr lang="en-US" sz="1400" dirty="0" err="1" smtClean="0">
                <a:latin typeface="Raleway" charset="0"/>
              </a:rPr>
              <a:t>Neni</a:t>
            </a:r>
            <a:r>
              <a:rPr lang="en-US" sz="1400" dirty="0" smtClean="0">
                <a:latin typeface="Raleway" charset="0"/>
              </a:rPr>
              <a:t> 3, </a:t>
            </a:r>
            <a:r>
              <a:rPr lang="en-US" sz="1400" dirty="0" err="1" smtClean="0">
                <a:latin typeface="Raleway" charset="0"/>
              </a:rPr>
              <a:t>Masa</a:t>
            </a:r>
            <a:r>
              <a:rPr lang="en-US" sz="1400" dirty="0" smtClean="0">
                <a:latin typeface="Raleway" charset="0"/>
              </a:rPr>
              <a:t> t</a:t>
            </a:r>
            <a:r>
              <a:rPr lang="en" sz="1400" dirty="0" smtClean="0">
                <a:latin typeface="Raleway" charset="0"/>
                <a:ea typeface="Times New Roman"/>
                <a:cs typeface="Times New Roman"/>
                <a:sym typeface="Times New Roman"/>
              </a:rPr>
              <a:t>ë</a:t>
            </a:r>
            <a:r>
              <a:rPr lang="en-US" sz="1400" dirty="0" smtClean="0">
                <a:latin typeface="Raleway" charset="0"/>
              </a:rPr>
              <a:t> </a:t>
            </a:r>
            <a:r>
              <a:rPr lang="en-US" sz="1400" dirty="0" err="1" smtClean="0">
                <a:latin typeface="Raleway" charset="0"/>
              </a:rPr>
              <a:t>ve</a:t>
            </a:r>
            <a:r>
              <a:rPr lang="en-US" sz="1400" dirty="0" err="1" smtClean="0">
                <a:solidFill>
                  <a:schemeClr val="bg2"/>
                </a:solidFill>
                <a:latin typeface="Raleway" charset="0"/>
                <a:cs typeface="Times New Roman" pitchFamily="18" charset="0"/>
              </a:rPr>
              <a:t>ç</a:t>
            </a:r>
            <a:r>
              <a:rPr lang="en-US" sz="1400" dirty="0" err="1" smtClean="0">
                <a:latin typeface="Raleway" charset="0"/>
              </a:rPr>
              <a:t>anta</a:t>
            </a:r>
            <a:r>
              <a:rPr lang="en-US" sz="1400" dirty="0" smtClean="0">
                <a:latin typeface="Raleway" charset="0"/>
              </a:rPr>
              <a:t> administrative (</a:t>
            </a:r>
            <a:r>
              <a:rPr lang="en-US" sz="1400" dirty="0" err="1" smtClean="0">
                <a:latin typeface="Raleway" charset="0"/>
              </a:rPr>
              <a:t>shtyrja</a:t>
            </a:r>
            <a:r>
              <a:rPr lang="en-US" sz="1400" dirty="0" smtClean="0">
                <a:latin typeface="Raleway" charset="0"/>
              </a:rPr>
              <a:t> e pages</a:t>
            </a:r>
            <a:r>
              <a:rPr lang="en" sz="1400" dirty="0" smtClean="0">
                <a:latin typeface="Raleway" charset="0"/>
                <a:ea typeface="Times New Roman"/>
                <a:cs typeface="Times New Roman"/>
                <a:sym typeface="Times New Roman"/>
              </a:rPr>
              <a:t>ë</a:t>
            </a:r>
            <a:r>
              <a:rPr lang="en-US" sz="1400" dirty="0" smtClean="0">
                <a:latin typeface="Raleway" charset="0"/>
              </a:rPr>
              <a:t>s </a:t>
            </a:r>
            <a:r>
              <a:rPr lang="en-US" sz="1400" dirty="0" err="1" smtClean="0">
                <a:latin typeface="Raleway" charset="0"/>
              </a:rPr>
              <a:t>s</a:t>
            </a:r>
            <a:r>
              <a:rPr lang="en" sz="1400" dirty="0" smtClean="0">
                <a:latin typeface="Raleway" charset="0"/>
                <a:ea typeface="Times New Roman"/>
                <a:cs typeface="Times New Roman"/>
                <a:sym typeface="Times New Roman"/>
              </a:rPr>
              <a:t>ë</a:t>
            </a:r>
            <a:r>
              <a:rPr lang="en-US" sz="1400" dirty="0" smtClean="0">
                <a:latin typeface="Raleway" charset="0"/>
              </a:rPr>
              <a:t> </a:t>
            </a:r>
            <a:r>
              <a:rPr lang="en-US" sz="1400" dirty="0" err="1" smtClean="0">
                <a:latin typeface="Raleway" charset="0"/>
              </a:rPr>
              <a:t>qiras</a:t>
            </a:r>
            <a:r>
              <a:rPr lang="en" sz="1400" dirty="0" smtClean="0">
                <a:latin typeface="Raleway" charset="0"/>
                <a:ea typeface="Times New Roman"/>
                <a:cs typeface="Times New Roman"/>
                <a:sym typeface="Times New Roman"/>
              </a:rPr>
              <a:t>ë</a:t>
            </a:r>
            <a:r>
              <a:rPr lang="en-US" sz="1400" dirty="0" smtClean="0">
                <a:latin typeface="Raleway" charset="0"/>
              </a:rPr>
              <a:t>)”</a:t>
            </a:r>
            <a:endParaRPr lang="en-US" sz="1400" dirty="0">
              <a:latin typeface="Raleway" charset="0"/>
            </a:endParaRPr>
          </a:p>
        </p:txBody>
      </p:sp>
      <p:sp>
        <p:nvSpPr>
          <p:cNvPr id="3" name="Text Placeholder 2"/>
          <p:cNvSpPr>
            <a:spLocks noGrp="1"/>
          </p:cNvSpPr>
          <p:nvPr>
            <p:ph type="body" idx="1"/>
          </p:nvPr>
        </p:nvSpPr>
        <p:spPr>
          <a:xfrm>
            <a:off x="729450" y="1776248"/>
            <a:ext cx="7688700" cy="2563727"/>
          </a:xfrm>
        </p:spPr>
        <p:txBody>
          <a:bodyPr/>
          <a:lstStyle/>
          <a:p>
            <a:endParaRPr lang="en-US" sz="1200" dirty="0" smtClean="0">
              <a:latin typeface="Times New Roman" pitchFamily="18" charset="0"/>
              <a:cs typeface="Times New Roman" pitchFamily="18" charset="0"/>
            </a:endParaRPr>
          </a:p>
          <a:p>
            <a:pPr algn="just"/>
            <a:r>
              <a:rPr lang="en-US" sz="1400" dirty="0" smtClean="0">
                <a:solidFill>
                  <a:schemeClr val="bg2"/>
                </a:solidFill>
                <a:latin typeface="Times New Roman" pitchFamily="18" charset="0"/>
                <a:cs typeface="Times New Roman" pitchFamily="18" charset="0"/>
              </a:rPr>
              <a:t>Jan</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cs typeface="Times New Roman" pitchFamily="18" charset="0"/>
              </a:rPr>
              <a:t> p</a:t>
            </a:r>
            <a:r>
              <a:rPr lang="en" sz="1400" dirty="0" smtClean="0">
                <a:solidFill>
                  <a:schemeClr val="bg2"/>
                </a:solidFill>
                <a:latin typeface="Times New Roman"/>
                <a:ea typeface="Times New Roman"/>
                <a:cs typeface="Times New Roman"/>
                <a:sym typeface="Times New Roman"/>
              </a:rPr>
              <a:t>ë</a:t>
            </a:r>
            <a:r>
              <a:rPr lang="en-US" sz="1400" dirty="0" err="1" smtClean="0">
                <a:solidFill>
                  <a:schemeClr val="bg2"/>
                </a:solidFill>
                <a:latin typeface="Times New Roman" pitchFamily="18" charset="0"/>
                <a:cs typeface="Times New Roman" pitchFamily="18" charset="0"/>
              </a:rPr>
              <a:t>rfshir</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cs typeface="Times New Roman" pitchFamily="18" charset="0"/>
              </a:rPr>
              <a:t> n</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kategorin</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personave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fizik</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dhe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juridik</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cs typeface="Times New Roman" pitchFamily="18" charset="0"/>
              </a:rPr>
              <a:t>, t</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cil</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ea typeface="Times New Roman"/>
                <a:cs typeface="Times New Roman" pitchFamily="18" charset="0"/>
                <a:sym typeface="Times New Roman"/>
              </a:rPr>
              <a:t>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nuk</a:t>
            </a:r>
            <a:r>
              <a:rPr lang="en-US" sz="1400" dirty="0" smtClean="0">
                <a:solidFill>
                  <a:schemeClr val="bg2"/>
                </a:solidFill>
                <a:latin typeface="Times New Roman" pitchFamily="18" charset="0"/>
                <a:cs typeface="Times New Roman" pitchFamily="18" charset="0"/>
              </a:rPr>
              <a:t> </a:t>
            </a:r>
            <a:r>
              <a:rPr lang="en-US" sz="1400" dirty="0" smtClean="0">
                <a:solidFill>
                  <a:schemeClr val="bg2"/>
                </a:solidFill>
                <a:latin typeface="Times New Roman" pitchFamily="18" charset="0"/>
                <a:cs typeface="Times New Roman" pitchFamily="18" charset="0"/>
              </a:rPr>
              <a:t>do t</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paguajn</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detyrimin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qiras</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cs typeface="Times New Roman" pitchFamily="18" charset="0"/>
              </a:rPr>
              <a:t> p</a:t>
            </a:r>
            <a:r>
              <a:rPr lang="en" sz="1400" dirty="0" smtClean="0">
                <a:solidFill>
                  <a:schemeClr val="bg2"/>
                </a:solidFill>
                <a:latin typeface="Times New Roman"/>
                <a:ea typeface="Times New Roman"/>
                <a:cs typeface="Times New Roman"/>
                <a:sym typeface="Times New Roman"/>
              </a:rPr>
              <a:t>ë</a:t>
            </a:r>
            <a:r>
              <a:rPr lang="en-US" sz="1400" dirty="0" smtClean="0">
                <a:solidFill>
                  <a:schemeClr val="bg2"/>
                </a:solidFill>
                <a:latin typeface="Times New Roman" pitchFamily="18" charset="0"/>
                <a:cs typeface="Times New Roman" pitchFamily="18" charset="0"/>
              </a:rPr>
              <a:t>r </a:t>
            </a:r>
            <a:r>
              <a:rPr lang="en-US" sz="1400" dirty="0" err="1" smtClean="0">
                <a:solidFill>
                  <a:schemeClr val="bg2"/>
                </a:solidFill>
                <a:latin typeface="Times New Roman" pitchFamily="18" charset="0"/>
                <a:cs typeface="Times New Roman" pitchFamily="18" charset="0"/>
              </a:rPr>
              <a:t>dy</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muaj</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prill</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dhe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maj</a:t>
            </a:r>
            <a:r>
              <a:rPr lang="en-US" sz="1400" dirty="0" smtClean="0">
                <a:solidFill>
                  <a:schemeClr val="bg2"/>
                </a:solidFill>
                <a:latin typeface="Times New Roman" pitchFamily="18" charset="0"/>
                <a:cs typeface="Times New Roman" pitchFamily="18" charset="0"/>
              </a:rPr>
              <a:t> 2020,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gjithë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qiramarrësit</a:t>
            </a:r>
            <a:r>
              <a:rPr lang="en-US" sz="1400" dirty="0" smtClean="0">
                <a:solidFill>
                  <a:schemeClr val="bg2"/>
                </a:solidFill>
                <a:latin typeface="Times New Roman" pitchFamily="18" charset="0"/>
                <a:cs typeface="Times New Roman" pitchFamily="18" charset="0"/>
              </a:rPr>
              <a:t>, persona </a:t>
            </a:r>
            <a:r>
              <a:rPr lang="en-US" sz="1400" dirty="0" err="1" smtClean="0">
                <a:solidFill>
                  <a:schemeClr val="bg2"/>
                </a:solidFill>
                <a:latin typeface="Times New Roman" pitchFamily="18" charset="0"/>
                <a:cs typeface="Times New Roman" pitchFamily="18" charset="0"/>
              </a:rPr>
              <a:t>fizikë</a:t>
            </a:r>
            <a:r>
              <a:rPr lang="en-US" sz="1400" dirty="0" smtClean="0">
                <a:solidFill>
                  <a:schemeClr val="bg2"/>
                </a:solidFill>
                <a:latin typeface="Times New Roman" pitchFamily="18" charset="0"/>
                <a:cs typeface="Times New Roman" pitchFamily="18" charset="0"/>
              </a:rPr>
              <a:t>/</a:t>
            </a:r>
            <a:r>
              <a:rPr lang="en-US" sz="1400" dirty="0" err="1" smtClean="0">
                <a:solidFill>
                  <a:schemeClr val="bg2"/>
                </a:solidFill>
                <a:latin typeface="Times New Roman" pitchFamily="18" charset="0"/>
                <a:cs typeface="Times New Roman" pitchFamily="18" charset="0"/>
              </a:rPr>
              <a:t>juridikë</a:t>
            </a:r>
            <a:r>
              <a:rPr lang="en-US" sz="1400" dirty="0" smtClean="0">
                <a:solidFill>
                  <a:schemeClr val="bg2"/>
                </a:solidFill>
                <a:latin typeface="Times New Roman" pitchFamily="18" charset="0"/>
                <a:cs typeface="Times New Roman" pitchFamily="18" charset="0"/>
              </a:rPr>
              <a:t>, me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ardhura</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deri</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në</a:t>
            </a:r>
            <a:r>
              <a:rPr lang="en-US" sz="1400" dirty="0" smtClean="0">
                <a:solidFill>
                  <a:schemeClr val="bg2"/>
                </a:solidFill>
                <a:latin typeface="Times New Roman" pitchFamily="18" charset="0"/>
                <a:cs typeface="Times New Roman" pitchFamily="18" charset="0"/>
              </a:rPr>
              <a:t> 14 000 000 (</a:t>
            </a:r>
            <a:r>
              <a:rPr lang="en-US" sz="1400" dirty="0" err="1" smtClean="0">
                <a:solidFill>
                  <a:schemeClr val="bg2"/>
                </a:solidFill>
                <a:latin typeface="Times New Roman" pitchFamily="18" charset="0"/>
                <a:cs typeface="Times New Roman" pitchFamily="18" charset="0"/>
              </a:rPr>
              <a:t>katërmbëdhjetë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milionë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lekë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vit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cilët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kanë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kontratë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noteriale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qiraje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zhvillimin</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aktivitetit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tyre</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ekonomik</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nënshkruar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përpara</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shpalljes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gjendjes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epidemisë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pavarësisht</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nëse</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kanë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lejuar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apo</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të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ndaluar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aktivitetin</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si</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pasojë</a:t>
            </a:r>
            <a:r>
              <a:rPr lang="en-US" sz="1400" dirty="0" smtClean="0">
                <a:solidFill>
                  <a:schemeClr val="bg2"/>
                </a:solidFill>
                <a:latin typeface="Times New Roman" pitchFamily="18" charset="0"/>
                <a:cs typeface="Times New Roman" pitchFamily="18" charset="0"/>
              </a:rPr>
              <a:t> e </a:t>
            </a:r>
            <a:r>
              <a:rPr lang="en-US" sz="1400" dirty="0" err="1" smtClean="0">
                <a:solidFill>
                  <a:schemeClr val="bg2"/>
                </a:solidFill>
                <a:latin typeface="Times New Roman" pitchFamily="18" charset="0"/>
                <a:cs typeface="Times New Roman" pitchFamily="18" charset="0"/>
              </a:rPr>
              <a:t>gjendjes</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së</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shkaktuar</a:t>
            </a:r>
            <a:r>
              <a:rPr lang="en-US" sz="1400" dirty="0" smtClean="0">
                <a:solidFill>
                  <a:schemeClr val="bg2"/>
                </a:solidFill>
                <a:latin typeface="Times New Roman" pitchFamily="18" charset="0"/>
                <a:cs typeface="Times New Roman" pitchFamily="18" charset="0"/>
              </a:rPr>
              <a:t> </a:t>
            </a:r>
            <a:r>
              <a:rPr lang="en-US" sz="1400" dirty="0" err="1" smtClean="0">
                <a:solidFill>
                  <a:schemeClr val="bg2"/>
                </a:solidFill>
                <a:latin typeface="Times New Roman" pitchFamily="18" charset="0"/>
                <a:cs typeface="Times New Roman" pitchFamily="18" charset="0"/>
              </a:rPr>
              <a:t>nga</a:t>
            </a:r>
            <a:r>
              <a:rPr lang="en-US" sz="1400" dirty="0" smtClean="0">
                <a:solidFill>
                  <a:schemeClr val="bg2"/>
                </a:solidFill>
                <a:latin typeface="Times New Roman" pitchFamily="18" charset="0"/>
                <a:cs typeface="Times New Roman" pitchFamily="18" charset="0"/>
              </a:rPr>
              <a:t> COVID-19.</a:t>
            </a:r>
            <a:endParaRPr lang="en-US" sz="1400" dirty="0" smtClean="0">
              <a:solidFill>
                <a:schemeClr val="bg2"/>
              </a:solidFill>
            </a:endParaRPr>
          </a:p>
          <a:p>
            <a:endParaRPr lang="en-US" sz="1400" dirty="0" smtClean="0">
              <a:solidFill>
                <a:schemeClr val="bg2"/>
              </a:solidFill>
            </a:endParaRPr>
          </a:p>
          <a:p>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450" y="346841"/>
            <a:ext cx="7688700" cy="924911"/>
          </a:xfrm>
        </p:spPr>
        <p:txBody>
          <a:bodyPr/>
          <a:lstStyle/>
          <a:p>
            <a:pPr algn="ctr"/>
            <a:r>
              <a:rPr lang="en-US" sz="1400" dirty="0" smtClean="0">
                <a:latin typeface="Raleway" charset="0"/>
              </a:rPr>
              <a:t>A</a:t>
            </a:r>
            <a:r>
              <a:rPr lang="sq-AL" sz="1400" dirty="0" smtClean="0">
                <a:latin typeface="Raleway" charset="0"/>
              </a:rPr>
              <a:t>kt normativ i Nr. 14, datë 11.4.2020</a:t>
            </a:r>
            <a:r>
              <a:rPr lang="en-US" sz="1400" dirty="0" smtClean="0">
                <a:latin typeface="Raleway" charset="0"/>
              </a:rPr>
              <a:t/>
            </a:r>
            <a:br>
              <a:rPr lang="en-US" sz="1400" dirty="0" smtClean="0">
                <a:latin typeface="Raleway" charset="0"/>
              </a:rPr>
            </a:br>
            <a:r>
              <a:rPr lang="en-US" sz="1400" dirty="0" smtClean="0">
                <a:latin typeface="Raleway" charset="0"/>
              </a:rPr>
              <a:t>“</a:t>
            </a:r>
            <a:r>
              <a:rPr lang="en-US" sz="1400" dirty="0" err="1" smtClean="0">
                <a:latin typeface="Raleway" charset="0"/>
              </a:rPr>
              <a:t>Për</a:t>
            </a:r>
            <a:r>
              <a:rPr lang="en-US" sz="1400" dirty="0" smtClean="0">
                <a:latin typeface="Raleway" charset="0"/>
              </a:rPr>
              <a:t>  </a:t>
            </a:r>
            <a:r>
              <a:rPr lang="en-US" sz="1400" dirty="0" err="1" smtClean="0">
                <a:latin typeface="Raleway" charset="0"/>
              </a:rPr>
              <a:t>disa</a:t>
            </a:r>
            <a:r>
              <a:rPr lang="en-US" sz="1400" dirty="0" smtClean="0">
                <a:latin typeface="Raleway" charset="0"/>
              </a:rPr>
              <a:t> </a:t>
            </a:r>
            <a:r>
              <a:rPr lang="en-US" sz="1400" dirty="0" err="1" smtClean="0">
                <a:latin typeface="Raleway" charset="0"/>
              </a:rPr>
              <a:t>ndryshime</a:t>
            </a:r>
            <a:r>
              <a:rPr lang="en-US" sz="1400" dirty="0" smtClean="0">
                <a:latin typeface="Raleway" charset="0"/>
              </a:rPr>
              <a:t> </a:t>
            </a:r>
            <a:r>
              <a:rPr lang="en-US" sz="1400" dirty="0" err="1" smtClean="0">
                <a:latin typeface="Raleway" charset="0"/>
              </a:rPr>
              <a:t>dhe</a:t>
            </a:r>
            <a:r>
              <a:rPr lang="en-US" sz="1400" dirty="0" smtClean="0">
                <a:latin typeface="Raleway" charset="0"/>
              </a:rPr>
              <a:t> </a:t>
            </a:r>
            <a:r>
              <a:rPr lang="en-US" sz="1400" dirty="0" err="1" smtClean="0">
                <a:latin typeface="Raleway" charset="0"/>
              </a:rPr>
              <a:t>shtesa</a:t>
            </a:r>
            <a:r>
              <a:rPr lang="en-US" sz="1400" dirty="0" smtClean="0">
                <a:latin typeface="Raleway" charset="0"/>
              </a:rPr>
              <a:t> </a:t>
            </a:r>
            <a:r>
              <a:rPr lang="en-US" sz="1400" dirty="0" err="1" smtClean="0">
                <a:latin typeface="Raleway" charset="0"/>
              </a:rPr>
              <a:t>në</a:t>
            </a:r>
            <a:r>
              <a:rPr lang="en-US" sz="1400" dirty="0" smtClean="0">
                <a:latin typeface="Raleway" charset="0"/>
              </a:rPr>
              <a:t> </a:t>
            </a:r>
            <a:r>
              <a:rPr lang="en-US" sz="1400" dirty="0" err="1" smtClean="0">
                <a:latin typeface="Raleway" charset="0"/>
              </a:rPr>
              <a:t>Aktin</a:t>
            </a:r>
            <a:r>
              <a:rPr lang="en-US" sz="1400" dirty="0" smtClean="0">
                <a:latin typeface="Raleway" charset="0"/>
              </a:rPr>
              <a:t> </a:t>
            </a:r>
            <a:r>
              <a:rPr lang="en-US" sz="1400" dirty="0" err="1" smtClean="0">
                <a:latin typeface="Raleway" charset="0"/>
              </a:rPr>
              <a:t>normativ</a:t>
            </a:r>
            <a:r>
              <a:rPr lang="en-US" sz="1400" dirty="0" smtClean="0">
                <a:latin typeface="Raleway" charset="0"/>
              </a:rPr>
              <a:t> nr.3, </a:t>
            </a:r>
            <a:r>
              <a:rPr lang="en-US" sz="1400" dirty="0" err="1" smtClean="0">
                <a:latin typeface="Raleway" charset="0"/>
              </a:rPr>
              <a:t>dat</a:t>
            </a:r>
            <a:r>
              <a:rPr lang="en" sz="1400" dirty="0" smtClean="0">
                <a:latin typeface="Raleway" charset="0"/>
                <a:ea typeface="Times New Roman"/>
                <a:cs typeface="Times New Roman"/>
                <a:sym typeface="Times New Roman"/>
              </a:rPr>
              <a:t>ë</a:t>
            </a:r>
            <a:r>
              <a:rPr lang="en-US" sz="1400" dirty="0" smtClean="0">
                <a:latin typeface="Raleway" charset="0"/>
              </a:rPr>
              <a:t> 15.3.2020” </a:t>
            </a:r>
            <a:r>
              <a:rPr lang="en-US" sz="1400" dirty="0" smtClean="0"/>
              <a:t/>
            </a:r>
            <a:br>
              <a:rPr lang="en-US" sz="1400" dirty="0" smtClean="0"/>
            </a:br>
            <a:r>
              <a:rPr lang="en-US" sz="1400" dirty="0" smtClean="0"/>
              <a:t>“</a:t>
            </a:r>
            <a:r>
              <a:rPr lang="en-US" sz="1400" dirty="0" err="1" smtClean="0"/>
              <a:t>Kontratat</a:t>
            </a:r>
            <a:r>
              <a:rPr lang="en-US" sz="1400" dirty="0" smtClean="0"/>
              <a:t> </a:t>
            </a:r>
            <a:r>
              <a:rPr lang="en-US" sz="1400" dirty="0" err="1" smtClean="0"/>
              <a:t>publike</a:t>
            </a:r>
            <a:r>
              <a:rPr lang="en-US" sz="1400" dirty="0" smtClean="0"/>
              <a:t> </a:t>
            </a:r>
            <a:r>
              <a:rPr lang="en-US" sz="1400" dirty="0" err="1" smtClean="0"/>
              <a:t>për</a:t>
            </a:r>
            <a:r>
              <a:rPr lang="en-US" sz="1400" dirty="0" smtClean="0"/>
              <a:t> </a:t>
            </a:r>
            <a:r>
              <a:rPr lang="en-US" sz="1400" dirty="0" err="1" smtClean="0"/>
              <a:t>furnizimin</a:t>
            </a:r>
            <a:r>
              <a:rPr lang="en-US" sz="1400" dirty="0" smtClean="0"/>
              <a:t> me </a:t>
            </a:r>
            <a:r>
              <a:rPr lang="en-US" sz="1400" dirty="0" err="1" smtClean="0"/>
              <a:t>mallra</a:t>
            </a:r>
            <a:r>
              <a:rPr lang="en-US" sz="1400" dirty="0" smtClean="0"/>
              <a:t> </a:t>
            </a:r>
            <a:r>
              <a:rPr lang="en-US" sz="1400" dirty="0" err="1" smtClean="0"/>
              <a:t>emergjente</a:t>
            </a:r>
            <a:r>
              <a:rPr lang="en-US" sz="1400" dirty="0" smtClean="0"/>
              <a:t> </a:t>
            </a:r>
            <a:r>
              <a:rPr lang="en-US" sz="1400" dirty="0" err="1" smtClean="0"/>
              <a:t>dhe</a:t>
            </a:r>
            <a:r>
              <a:rPr lang="en-US" sz="1400" dirty="0" smtClean="0"/>
              <a:t> </a:t>
            </a:r>
            <a:r>
              <a:rPr lang="en-US" sz="1400" dirty="0" err="1" smtClean="0"/>
              <a:t>bazike</a:t>
            </a:r>
            <a:r>
              <a:rPr lang="en-US" sz="1400" dirty="0" smtClean="0"/>
              <a:t> </a:t>
            </a:r>
            <a:r>
              <a:rPr lang="en-US" sz="1400" dirty="0" err="1" smtClean="0"/>
              <a:t>nga</a:t>
            </a:r>
            <a:r>
              <a:rPr lang="en-US" sz="1400" dirty="0" smtClean="0"/>
              <a:t> </a:t>
            </a:r>
            <a:r>
              <a:rPr lang="en-US" sz="1400" dirty="0" err="1" smtClean="0"/>
              <a:t>biznesi</a:t>
            </a:r>
            <a:r>
              <a:rPr lang="en-US" sz="1400" dirty="0" smtClean="0"/>
              <a:t> </a:t>
            </a:r>
            <a:r>
              <a:rPr lang="en-US" sz="1400" dirty="0" err="1" smtClean="0"/>
              <a:t>i</a:t>
            </a:r>
            <a:r>
              <a:rPr lang="en-US" sz="1400" dirty="0" smtClean="0"/>
              <a:t> </a:t>
            </a:r>
            <a:r>
              <a:rPr lang="en-US" sz="1400" dirty="0" err="1" smtClean="0"/>
              <a:t>përpunimit</a:t>
            </a:r>
            <a:r>
              <a:rPr lang="en-US" sz="1400" dirty="0" smtClean="0"/>
              <a:t> </a:t>
            </a:r>
            <a:r>
              <a:rPr lang="en-US" sz="1400" dirty="0" err="1" smtClean="0"/>
              <a:t>aktiv</a:t>
            </a:r>
            <a:r>
              <a:rPr lang="en-US" sz="1400" dirty="0" smtClean="0"/>
              <a:t>”</a:t>
            </a:r>
            <a:br>
              <a:rPr lang="en-US" sz="1400" dirty="0" smtClean="0"/>
            </a:br>
            <a:endParaRPr lang="en-US" sz="1400" dirty="0"/>
          </a:p>
        </p:txBody>
      </p:sp>
      <p:sp>
        <p:nvSpPr>
          <p:cNvPr id="3" name="Text Placeholder 2"/>
          <p:cNvSpPr>
            <a:spLocks noGrp="1"/>
          </p:cNvSpPr>
          <p:nvPr>
            <p:ph type="body" idx="1"/>
          </p:nvPr>
        </p:nvSpPr>
        <p:spPr>
          <a:xfrm>
            <a:off x="729450" y="1397876"/>
            <a:ext cx="7688700" cy="3342290"/>
          </a:xfrm>
        </p:spPr>
        <p:txBody>
          <a:bodyPr/>
          <a:lstStyle/>
          <a:p>
            <a:pPr lvl="0" algn="just"/>
            <a:r>
              <a:rPr lang="en-US" sz="1200" dirty="0" err="1" smtClean="0">
                <a:solidFill>
                  <a:schemeClr val="bg2"/>
                </a:solidFill>
                <a:latin typeface="Times New Roman" pitchFamily="18" charset="0"/>
                <a:cs typeface="Times New Roman" pitchFamily="18" charset="0"/>
              </a:rPr>
              <a:t>Përcakton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kushtet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kryerjen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procedurave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prokurimit</a:t>
            </a:r>
            <a:r>
              <a:rPr lang="en-US" sz="1200" dirty="0" smtClean="0">
                <a:solidFill>
                  <a:schemeClr val="bg2"/>
                </a:solidFill>
                <a:latin typeface="Times New Roman" pitchFamily="18" charset="0"/>
                <a:cs typeface="Times New Roman" pitchFamily="18" charset="0"/>
              </a:rPr>
              <a:t> me </a:t>
            </a:r>
            <a:r>
              <a:rPr lang="en-US" sz="1200" dirty="0" err="1" smtClean="0">
                <a:solidFill>
                  <a:schemeClr val="bg2"/>
                </a:solidFill>
                <a:latin typeface="Times New Roman" pitchFamily="18" charset="0"/>
                <a:cs typeface="Times New Roman" pitchFamily="18" charset="0"/>
              </a:rPr>
              <a:t>negociim</a:t>
            </a:r>
            <a:r>
              <a:rPr lang="en-US" sz="1200" dirty="0" smtClean="0">
                <a:solidFill>
                  <a:schemeClr val="bg2"/>
                </a:solidFill>
                <a:latin typeface="Times New Roman" pitchFamily="18" charset="0"/>
                <a:cs typeface="Times New Roman" pitchFamily="18" charset="0"/>
              </a:rPr>
              <a:t>, pa </a:t>
            </a:r>
            <a:r>
              <a:rPr lang="en-US" sz="1200" dirty="0" err="1" smtClean="0">
                <a:solidFill>
                  <a:schemeClr val="bg2"/>
                </a:solidFill>
                <a:latin typeface="Times New Roman" pitchFamily="18" charset="0"/>
                <a:cs typeface="Times New Roman" pitchFamily="18" charset="0"/>
              </a:rPr>
              <a:t>shpallje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papaprake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njoftimit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dhe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lidhjes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kontratave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furnizimit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mallra</a:t>
            </a:r>
            <a:r>
              <a:rPr lang="en-US" sz="1200" dirty="0" smtClean="0">
                <a:solidFill>
                  <a:schemeClr val="bg2"/>
                </a:solidFill>
                <a:latin typeface="Times New Roman" pitchFamily="18" charset="0"/>
                <a:cs typeface="Times New Roman" pitchFamily="18" charset="0"/>
              </a:rPr>
              <a: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përballimin</a:t>
            </a:r>
            <a:r>
              <a:rPr lang="en-US" sz="1200" dirty="0" smtClean="0">
                <a:solidFill>
                  <a:schemeClr val="bg2"/>
                </a:solidFill>
                <a:latin typeface="Times New Roman" pitchFamily="18" charset="0"/>
                <a:cs typeface="Times New Roman" pitchFamily="18" charset="0"/>
              </a:rPr>
              <a:t> e situates </a:t>
            </a:r>
            <a:r>
              <a:rPr lang="en-US" sz="1200" dirty="0" err="1" smtClean="0">
                <a:solidFill>
                  <a:schemeClr val="bg2"/>
                </a:solidFill>
                <a:latin typeface="Times New Roman" pitchFamily="18" charset="0"/>
                <a:cs typeface="Times New Roman" pitchFamily="18" charset="0"/>
              </a:rPr>
              <a:t>së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krijuar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epidemia</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shkaktuar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COVID-19, </a:t>
            </a:r>
            <a:r>
              <a:rPr lang="en-US" sz="1200" dirty="0" err="1" smtClean="0">
                <a:solidFill>
                  <a:schemeClr val="bg2"/>
                </a:solidFill>
                <a:latin typeface="Times New Roman" pitchFamily="18" charset="0"/>
                <a:cs typeface="Times New Roman" pitchFamily="18" charset="0"/>
              </a:rPr>
              <a:t>gjatë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gjithë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kohëzgjatjes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saj</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ana</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autoriteteve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kontraktore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cilat</a:t>
            </a:r>
            <a:r>
              <a:rPr lang="en-US" sz="1200" dirty="0" smtClean="0">
                <a:solidFill>
                  <a:schemeClr val="bg2"/>
                </a:solidFill>
                <a:latin typeface="Times New Roman" pitchFamily="18" charset="0"/>
                <a:cs typeface="Times New Roman" pitchFamily="18" charset="0"/>
              </a:rPr>
              <a:t> do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përcaktohen</a:t>
            </a:r>
            <a:r>
              <a:rPr lang="en-US" sz="1200" dirty="0" smtClean="0">
                <a:solidFill>
                  <a:schemeClr val="bg2"/>
                </a:solidFill>
                <a:latin typeface="Times New Roman" pitchFamily="18" charset="0"/>
                <a:cs typeface="Times New Roman" pitchFamily="18" charset="0"/>
              </a:rPr>
              <a:t> me VKM, me </a:t>
            </a:r>
            <a:r>
              <a:rPr lang="en-US" sz="1200" dirty="0" err="1" smtClean="0">
                <a:solidFill>
                  <a:schemeClr val="bg2"/>
                </a:solidFill>
                <a:latin typeface="Times New Roman" pitchFamily="18" charset="0"/>
                <a:cs typeface="Times New Roman" pitchFamily="18" charset="0"/>
              </a:rPr>
              <a:t>operatorët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ekonomikë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referuar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biznes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përpunimit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aktiv</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sipas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parashikimeve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Kodit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Doganor</a:t>
            </a:r>
            <a:r>
              <a:rPr lang="en-US" sz="1200" dirty="0" smtClean="0">
                <a:solidFill>
                  <a:schemeClr val="bg2"/>
                </a:solidFill>
                <a:latin typeface="Times New Roman" pitchFamily="18" charset="0"/>
                <a:cs typeface="Times New Roman" pitchFamily="18" charset="0"/>
              </a:rPr>
              <a:t>. </a:t>
            </a:r>
            <a:endParaRPr lang="en-US" sz="1200" dirty="0" smtClean="0">
              <a:solidFill>
                <a:schemeClr val="bg2"/>
              </a:solidFill>
              <a:latin typeface="Times New Roman" pitchFamily="18" charset="0"/>
              <a:cs typeface="Times New Roman" pitchFamily="18" charset="0"/>
            </a:endParaRPr>
          </a:p>
          <a:p>
            <a:pPr lvl="0" algn="just"/>
            <a:r>
              <a:rPr lang="en-US" sz="1200" dirty="0" err="1" smtClean="0">
                <a:solidFill>
                  <a:schemeClr val="bg2"/>
                </a:solidFill>
                <a:latin typeface="Times New Roman" pitchFamily="18" charset="0"/>
                <a:cs typeface="Times New Roman" pitchFamily="18" charset="0"/>
              </a:rPr>
              <a:t>Bizneset</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përpunimit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aktiv</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plotësojnë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kushtet</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përcaktuara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këtë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akt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normativ</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shprehin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disponibilitetin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tyre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pranë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Agjencisë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Blerjeve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Përqendruara</a:t>
            </a:r>
            <a:r>
              <a:rPr lang="en-US" sz="1200" dirty="0" smtClean="0">
                <a:solidFill>
                  <a:schemeClr val="bg2"/>
                </a:solidFill>
                <a:latin typeface="Times New Roman" pitchFamily="18" charset="0"/>
                <a:cs typeface="Times New Roman" pitchFamily="18" charset="0"/>
              </a:rPr>
              <a:t> (ABP). </a:t>
            </a:r>
          </a:p>
          <a:p>
            <a:pPr lvl="0"/>
            <a:r>
              <a:rPr lang="en-US" sz="1200" dirty="0" err="1" smtClean="0">
                <a:solidFill>
                  <a:schemeClr val="bg2"/>
                </a:solidFill>
                <a:latin typeface="Times New Roman" pitchFamily="18" charset="0"/>
                <a:cs typeface="Times New Roman" pitchFamily="18" charset="0"/>
              </a:rPr>
              <a:t>Autoritetet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kontraktore</a:t>
            </a:r>
            <a:r>
              <a:rPr lang="en-US" sz="1200" dirty="0" smtClean="0">
                <a:solidFill>
                  <a:schemeClr val="bg2"/>
                </a:solidFill>
                <a:latin typeface="Times New Roman" pitchFamily="18" charset="0"/>
                <a:cs typeface="Times New Roman" pitchFamily="18" charset="0"/>
              </a:rPr>
              <a:t> do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negociojnë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vetëm</a:t>
            </a:r>
            <a:r>
              <a:rPr lang="en-US" sz="1200" dirty="0" smtClean="0">
                <a:solidFill>
                  <a:schemeClr val="bg2"/>
                </a:solidFill>
                <a:latin typeface="Times New Roman" pitchFamily="18" charset="0"/>
                <a:cs typeface="Times New Roman" pitchFamily="18" charset="0"/>
              </a:rPr>
              <a:t> me </a:t>
            </a:r>
            <a:r>
              <a:rPr lang="en-US" sz="1200" dirty="0" err="1" smtClean="0">
                <a:solidFill>
                  <a:schemeClr val="bg2"/>
                </a:solidFill>
                <a:latin typeface="Times New Roman" pitchFamily="18" charset="0"/>
                <a:cs typeface="Times New Roman" pitchFamily="18" charset="0"/>
              </a:rPr>
              <a:t>operatorët</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listuar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ABP, </a:t>
            </a:r>
            <a:r>
              <a:rPr lang="en-US" sz="1200" dirty="0" err="1" smtClean="0">
                <a:solidFill>
                  <a:schemeClr val="bg2"/>
                </a:solidFill>
                <a:latin typeface="Times New Roman" pitchFamily="18" charset="0"/>
                <a:cs typeface="Times New Roman" pitchFamily="18" charset="0"/>
              </a:rPr>
              <a:t>sipas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mallrave</a:t>
            </a:r>
            <a:r>
              <a:rPr lang="en-US" sz="1200" dirty="0" smtClean="0">
                <a:solidFill>
                  <a:schemeClr val="bg2"/>
                </a:solidFill>
                <a:latin typeface="Times New Roman" pitchFamily="18" charset="0"/>
                <a:cs typeface="Times New Roman" pitchFamily="18" charset="0"/>
              </a:rPr>
              <a:t>/</a:t>
            </a:r>
            <a:r>
              <a:rPr lang="en-US" sz="1200" dirty="0" err="1" smtClean="0">
                <a:solidFill>
                  <a:schemeClr val="bg2"/>
                </a:solidFill>
                <a:latin typeface="Times New Roman" pitchFamily="18" charset="0"/>
                <a:cs typeface="Times New Roman" pitchFamily="18" charset="0"/>
              </a:rPr>
              <a:t>shërbimeve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duan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prokurojnë</a:t>
            </a:r>
            <a:r>
              <a:rPr lang="en-US" sz="1200" dirty="0" smtClean="0">
                <a:solidFill>
                  <a:schemeClr val="bg2"/>
                </a:solidFill>
                <a:latin typeface="Times New Roman" pitchFamily="18" charset="0"/>
                <a:cs typeface="Times New Roman" pitchFamily="18" charset="0"/>
              </a:rPr>
              <a:t>. </a:t>
            </a:r>
          </a:p>
          <a:p>
            <a:pPr lvl="0"/>
            <a:r>
              <a:rPr lang="en-US" sz="1200" dirty="0" smtClean="0">
                <a:solidFill>
                  <a:schemeClr val="bg2"/>
                </a:solidFill>
                <a:latin typeface="Times New Roman" pitchFamily="18" charset="0"/>
                <a:cs typeface="Times New Roman" pitchFamily="18" charset="0"/>
              </a:rPr>
              <a:t>ABP-</a:t>
            </a:r>
            <a:r>
              <a:rPr lang="en-US" sz="1200" dirty="0" err="1" smtClean="0">
                <a:solidFill>
                  <a:schemeClr val="bg2"/>
                </a:solidFill>
                <a:latin typeface="Times New Roman" pitchFamily="18" charset="0"/>
                <a:cs typeface="Times New Roman" pitchFamily="18" charset="0"/>
              </a:rPr>
              <a:t>ja</a:t>
            </a:r>
            <a:r>
              <a:rPr lang="en-US" sz="1200" dirty="0" smtClean="0">
                <a:solidFill>
                  <a:schemeClr val="bg2"/>
                </a:solidFill>
                <a:latin typeface="Times New Roman" pitchFamily="18" charset="0"/>
                <a:cs typeface="Times New Roman" pitchFamily="18" charset="0"/>
              </a:rPr>
              <a:t> ka </a:t>
            </a:r>
            <a:r>
              <a:rPr lang="en-US" sz="1200" dirty="0" err="1" smtClean="0">
                <a:solidFill>
                  <a:schemeClr val="bg2"/>
                </a:solidFill>
                <a:latin typeface="Times New Roman" pitchFamily="18" charset="0"/>
                <a:cs typeface="Times New Roman" pitchFamily="18" charset="0"/>
              </a:rPr>
              <a:t>detyrimin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përditësojë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çdo</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ditë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listën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bizneseve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shprehin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disponibilitetin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tyre</a:t>
            </a:r>
            <a:r>
              <a:rPr lang="en-US" sz="1200" dirty="0" smtClean="0">
                <a:solidFill>
                  <a:schemeClr val="bg2"/>
                </a:solidFill>
                <a:latin typeface="Times New Roman" pitchFamily="18" charset="0"/>
                <a:cs typeface="Times New Roman" pitchFamily="18" charset="0"/>
              </a:rPr>
              <a:t>.</a:t>
            </a:r>
          </a:p>
          <a:p>
            <a:pPr lvl="0" algn="just"/>
            <a:r>
              <a:rPr lang="en-US" sz="1200" dirty="0" err="1" smtClean="0">
                <a:solidFill>
                  <a:schemeClr val="bg2"/>
                </a:solidFill>
                <a:latin typeface="Times New Roman" pitchFamily="18" charset="0"/>
                <a:cs typeface="Times New Roman" pitchFamily="18" charset="0"/>
              </a:rPr>
              <a:t>Nëse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nevoja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nuk</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mund</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plotësohet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këta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operatorë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autoritetet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kontraktore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mund</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drejtohen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operatorëve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tjerë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ekonomikë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përmbushjen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kërkesës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këto</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mallra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sipas</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procedurës</a:t>
            </a:r>
            <a:r>
              <a:rPr lang="en-US" sz="1200" dirty="0" smtClean="0">
                <a:solidFill>
                  <a:schemeClr val="bg2"/>
                </a:solidFill>
                <a:latin typeface="Times New Roman" pitchFamily="18" charset="0"/>
                <a:cs typeface="Times New Roman" pitchFamily="18" charset="0"/>
              </a:rPr>
              <a:t> me </a:t>
            </a:r>
            <a:r>
              <a:rPr lang="en-US" sz="1200" dirty="0" err="1" smtClean="0">
                <a:solidFill>
                  <a:schemeClr val="bg2"/>
                </a:solidFill>
                <a:latin typeface="Times New Roman" pitchFamily="18" charset="0"/>
                <a:cs typeface="Times New Roman" pitchFamily="18" charset="0"/>
              </a:rPr>
              <a:t>negociim</a:t>
            </a:r>
            <a:r>
              <a:rPr lang="en-US" sz="1200" dirty="0" smtClean="0">
                <a:solidFill>
                  <a:schemeClr val="bg2"/>
                </a:solidFill>
                <a:latin typeface="Times New Roman" pitchFamily="18" charset="0"/>
                <a:cs typeface="Times New Roman" pitchFamily="18" charset="0"/>
              </a:rPr>
              <a:t>, pa </a:t>
            </a:r>
            <a:r>
              <a:rPr lang="en-US" sz="1200" dirty="0" err="1" smtClean="0">
                <a:solidFill>
                  <a:schemeClr val="bg2"/>
                </a:solidFill>
                <a:latin typeface="Times New Roman" pitchFamily="18" charset="0"/>
                <a:cs typeface="Times New Roman" pitchFamily="18" charset="0"/>
              </a:rPr>
              <a:t>shpallje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papaprake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njoftimit</a:t>
            </a:r>
            <a:r>
              <a:rPr lang="en-US" sz="1200" dirty="0" smtClean="0">
                <a:solidFill>
                  <a:schemeClr val="bg2"/>
                </a:solidFill>
                <a:latin typeface="Times New Roman" pitchFamily="18" charset="0"/>
                <a:cs typeface="Times New Roman" pitchFamily="18" charset="0"/>
              </a:rPr>
              <a:t>. </a:t>
            </a:r>
          </a:p>
          <a:p>
            <a:pPr lvl="0" algn="just"/>
            <a:r>
              <a:rPr lang="en-US" sz="1200" dirty="0" err="1" smtClean="0">
                <a:solidFill>
                  <a:schemeClr val="bg2"/>
                </a:solidFill>
                <a:latin typeface="Times New Roman" pitchFamily="18" charset="0"/>
                <a:cs typeface="Times New Roman" pitchFamily="18" charset="0"/>
              </a:rPr>
              <a:t>Përjashtohen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zbatimi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i</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rregullit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përcaktuar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këtë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akt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normativ</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gjitha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procedurat</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përdoren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për</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lidhjen</a:t>
            </a:r>
            <a:r>
              <a:rPr lang="en-US" sz="1200" dirty="0" smtClean="0">
                <a:solidFill>
                  <a:schemeClr val="bg2"/>
                </a:solidFill>
                <a:latin typeface="Times New Roman" pitchFamily="18" charset="0"/>
                <a:cs typeface="Times New Roman" pitchFamily="18" charset="0"/>
              </a:rPr>
              <a:t> e </a:t>
            </a:r>
            <a:r>
              <a:rPr lang="en-US" sz="1200" dirty="0" err="1" smtClean="0">
                <a:solidFill>
                  <a:schemeClr val="bg2"/>
                </a:solidFill>
                <a:latin typeface="Times New Roman" pitchFamily="18" charset="0"/>
                <a:cs typeface="Times New Roman" pitchFamily="18" charset="0"/>
              </a:rPr>
              <a:t>kontratave</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që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diktohen</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nga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interesa</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thelbësorë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të</a:t>
            </a:r>
            <a:r>
              <a:rPr lang="en-US" sz="1200" dirty="0" smtClean="0">
                <a:solidFill>
                  <a:schemeClr val="bg2"/>
                </a:solidFill>
                <a:latin typeface="Times New Roman" pitchFamily="18" charset="0"/>
                <a:cs typeface="Times New Roman" pitchFamily="18" charset="0"/>
              </a:rPr>
              <a:t> </a:t>
            </a:r>
            <a:r>
              <a:rPr lang="en-US" sz="1200" dirty="0" err="1" smtClean="0">
                <a:solidFill>
                  <a:schemeClr val="bg2"/>
                </a:solidFill>
                <a:latin typeface="Times New Roman" pitchFamily="18" charset="0"/>
                <a:cs typeface="Times New Roman" pitchFamily="18" charset="0"/>
              </a:rPr>
              <a:t>shtetit</a:t>
            </a:r>
            <a:r>
              <a:rPr lang="en-US" sz="1200" dirty="0" smtClean="0">
                <a:solidFill>
                  <a:schemeClr val="bg2"/>
                </a:solidFill>
                <a:latin typeface="Times New Roman" pitchFamily="18" charset="0"/>
                <a:cs typeface="Times New Roman" pitchFamily="18" charset="0"/>
              </a:rPr>
              <a:t>.</a:t>
            </a:r>
          </a:p>
          <a:p>
            <a:endParaRPr lang="en-US" sz="1200" dirty="0" smtClean="0">
              <a:solidFill>
                <a:schemeClr val="bg2"/>
              </a:solidFill>
              <a:latin typeface="Times New Roman" pitchFamily="18" charset="0"/>
              <a:cs typeface="Times New Roman" pitchFamily="18" charset="0"/>
            </a:endParaRPr>
          </a:p>
          <a:p>
            <a:pPr lvl="0" algn="just"/>
            <a:endParaRPr lang="en-US" dirty="0" smtClean="0"/>
          </a:p>
          <a:p>
            <a:endParaRPr lang="en-US" dirty="0"/>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274</TotalTime>
  <Words>8797</Words>
  <PresentationFormat>On-screen Show (16:9)</PresentationFormat>
  <Paragraphs>454</Paragraphs>
  <Slides>70</Slides>
  <Notes>61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70</vt:i4>
      </vt:variant>
    </vt:vector>
  </HeadingPairs>
  <TitlesOfParts>
    <vt:vector size="77" baseType="lpstr">
      <vt:lpstr>Arial</vt:lpstr>
      <vt:lpstr>Raleway</vt:lpstr>
      <vt:lpstr>Lato</vt:lpstr>
      <vt:lpstr>Times New Roman</vt:lpstr>
      <vt:lpstr>Calibri</vt:lpstr>
      <vt:lpstr>MS Mincho</vt:lpstr>
      <vt:lpstr>Streamline</vt:lpstr>
      <vt:lpstr>Masat e marra nga Qeveria shqiptare dhe institucione të tjera publike për parandalimin e përhapjes së infeksionit COVID-19</vt:lpstr>
      <vt:lpstr>Shpallja e gjendjes së fatkeqësisë natyrore</vt:lpstr>
      <vt:lpstr>Tregtia dhe shërbimet (të përgjithshme)</vt:lpstr>
      <vt:lpstr>Masa ndëshkuese </vt:lpstr>
      <vt:lpstr>Slide 5</vt:lpstr>
      <vt:lpstr>Masa ndëshkuese të shtuara dhe/ose të ndryshuara në Ligjin nr. 15/2016 </vt:lpstr>
      <vt:lpstr>Shërbimet </vt:lpstr>
      <vt:lpstr>Masa Ndëshkuese  </vt:lpstr>
      <vt:lpstr>Tregtia dhe shërbimet </vt:lpstr>
      <vt:lpstr>Masa Ndëshkuese  </vt:lpstr>
      <vt:lpstr>Tregtia (Pika 1)</vt:lpstr>
      <vt:lpstr>Slide 12</vt:lpstr>
      <vt:lpstr>Tregtia dhe shërbimet</vt:lpstr>
      <vt:lpstr>KUFIZIMI I LËVIZJEVE</vt:lpstr>
      <vt:lpstr>Udhëtimi ndërkombëtar</vt:lpstr>
      <vt:lpstr>Udhëtimi ndërkombëtar</vt:lpstr>
      <vt:lpstr>Masa ndëshkuese </vt:lpstr>
      <vt:lpstr>Udhëtimi ndërqytetas dhe brenda qyteteve </vt:lpstr>
      <vt:lpstr>Udhëtimi ndërqytetas dhe brenda qyteteve </vt:lpstr>
      <vt:lpstr>Udhëtimi brenda qyteteve</vt:lpstr>
      <vt:lpstr>Lëvizja e këmbësorëve</vt:lpstr>
      <vt:lpstr>Slide 22</vt:lpstr>
      <vt:lpstr>Masat mbi organizimin spitalor dhe mjekësor </vt:lpstr>
      <vt:lpstr>Masat mbi organizimin spitalor dhe mjekësor </vt:lpstr>
      <vt:lpstr>Masat mbi organizimin spitalor dhe mjekësor </vt:lpstr>
      <vt:lpstr>Slide 26</vt:lpstr>
      <vt:lpstr>Masa për t’u marrë nga struktura të veçanta </vt:lpstr>
      <vt:lpstr>Instituti i Shëndetit Publik (ISHP) </vt:lpstr>
      <vt:lpstr>Qendra Spitalore Universitare “Nënë Tereza” Tiranë (QSUT) dhe Spitali Universitar Shefqet Ndroqi</vt:lpstr>
      <vt:lpstr>Shërbimet publike  </vt:lpstr>
      <vt:lpstr>Shërbimet e përkujdesit shoqëror </vt:lpstr>
      <vt:lpstr>Ofrimi i asistencës në banesë për shtresat në nevojë</vt:lpstr>
      <vt:lpstr>Ofrimi i asistencës në banesë për shtresat në nevojë: procedura</vt:lpstr>
      <vt:lpstr>Tatimet dhe doganat </vt:lpstr>
      <vt:lpstr>Arsimi </vt:lpstr>
      <vt:lpstr>Masa ndëshkuese  </vt:lpstr>
      <vt:lpstr>Arsimi (tanimë jo te aplikueshme )</vt:lpstr>
      <vt:lpstr>Masat e marra nga institucionet e tjera publike </vt:lpstr>
      <vt:lpstr>Këshilli i Lartë Gjyqësor</vt:lpstr>
      <vt:lpstr>Banka e Shqipërisë</vt:lpstr>
      <vt:lpstr>Banka e Shqipërisë: riskedulimi i kësteve të kredisë</vt:lpstr>
      <vt:lpstr>Inspektorati i Lartë i Deklarimit dhe Kontrollit të Pasurive dhe Konfliktit të Interesave</vt:lpstr>
      <vt:lpstr>Dhoma Kombëtare e Avokatisë</vt:lpstr>
      <vt:lpstr>Avokati i Popullit</vt:lpstr>
      <vt:lpstr>Autoriteti i Mediave Audiovizive</vt:lpstr>
      <vt:lpstr>Komisioni i Prokurimit Publik</vt:lpstr>
      <vt:lpstr>Agjencia e Blerjeve të Përqendruara</vt:lpstr>
      <vt:lpstr>Departamenti i Administratës Publike</vt:lpstr>
      <vt:lpstr>Qëndrimi i përkohshëm në shtëpi i të dënuarve (Akt Normativ nr.7) 23.03.2020</vt:lpstr>
      <vt:lpstr>Kriteret e përfitimit të lejes së veçantë</vt:lpstr>
      <vt:lpstr>Kriteret ndaluese për qëndrimin e përkohshëm në shtëpi</vt:lpstr>
      <vt:lpstr>Kriteret ndaluese për qëndrimin e përkohshëm në shtëpi </vt:lpstr>
      <vt:lpstr>Detyrimet gjatë qëndrimit të përkohshëm në shtëpi </vt:lpstr>
      <vt:lpstr>Detyrimet gjatë qëndrimit të përkohshëm në shtëpi </vt:lpstr>
      <vt:lpstr>Detyrimi për t’u kthyer në përfundim të periudhës së qëndrimit të përkohshëm në shtëpi </vt:lpstr>
      <vt:lpstr>VKM nr. 249 “Për detajimin dhe mënyrën e përdorimit të fondit ANTICOVID-19” </vt:lpstr>
      <vt:lpstr>Akti normativ nr. 9 “Për marrjen e masave të veçanta në fushën e veprimtarisë gjyqësore gjatë kohëzgjatjes së gjendjes së epidemisë së shkaktuar nga COVID-19” </vt:lpstr>
      <vt:lpstr>Akti normativ nr. 10 “Për një ndryshim në ligjin nr. 8438, datë 28.12.1998, “Për tatimin mbi të ardhurat”, të ndryshuar” </vt:lpstr>
      <vt:lpstr>Mbi qirate: Vendim nr. 5 i Komitetit ndërministror të Emergjencave Civile  </vt:lpstr>
      <vt:lpstr>Vendim nr. 4 i Komitetit ndërministror të Emergjencave Civile:  </vt:lpstr>
      <vt:lpstr>Akt normativ nr. 13 Për marrjen e masave të veçanta në fushën e veprimtarisë së shërbimit përmbarimor gjyqësor, ndërmjetësimit dhe administrimit të procedurave të falimentimit gjatë kohëzgjatjes së gjendjes së epidemisë së shkaktuar nga COVID-19 </vt:lpstr>
      <vt:lpstr>“Për trajtimin e përkohshëm financiar mujor të disa funksionarëve dhe nëpunësve të administratës shtetërore, gjatë periudhës së gjendjes së epidemisë së shkaktuar nga COVID-19” </vt:lpstr>
      <vt:lpstr>Miratim kontratash (prokurim i drejtëpërdrejtë) për blerje pajisje mjekësore në kuadër të masave kundër COVID-19</vt:lpstr>
      <vt:lpstr>Miratimi i garancisë shtetërore të huasë me banka të nivelit të dytë (VKM nr. 277, datë 6.4.2020)</vt:lpstr>
      <vt:lpstr>Vendim i Komitetit Ndërministror të Emergjencave Civile nr.6, datë 9.4.2020 “Për detajimin e aktiviteteve sipas nomenklaturës së aktiviteteve ekonomike”</vt:lpstr>
      <vt:lpstr>Vendim i Komitetit Ndërministror të Emergjencave Civile nr.7, datë 9.4.2020 “Për disa ndryshime dhe shtesa në VKM nr.254, datë 27.3.2020 </vt:lpstr>
      <vt:lpstr>Vendim nr.284, datë 10.04.2020, i Këshillit të Ministrave “Për disa ndryshime dhe shtesa në VKM nr.254, datë 27.3.2020  </vt:lpstr>
      <vt:lpstr>Vendim i Komitetit Ndërministror të Emergjencave Civile nr. 8, datë 11.4.2020 </vt:lpstr>
      <vt:lpstr>Akt normativ Nr. 14, datë 11.4.2020 “Për  disa ndryshime dhe shtesa në Aktin normativ nr.3, datë 15.3.2020” “Neni 3, Masa të veçanta administrative (shtyrja e pagesës së qirasë)”</vt:lpstr>
      <vt:lpstr>Akt normativ i Nr. 14, datë 11.4.2020 “Për  disa ndryshime dhe shtesa në Aktin normativ nr.3, datë 15.3.2020”  “Kontratat publike për furnizimin me mallra emergjente dhe bazike nga biznesi i përpunimit aktiv”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Masat e marra nga Qeveria shqiptare dhe institucione të tjera publike për parandalimin e përhapjes së infeksionit COVID-19</dc:title>
  <dc:creator>user</dc:creator>
  <cp:lastModifiedBy>user</cp:lastModifiedBy>
  <cp:revision>56</cp:revision>
  <dcterms:modified xsi:type="dcterms:W3CDTF">2020-04-14T09:20:53Z</dcterms:modified>
</cp:coreProperties>
</file>