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sldSz cx="9144000" cy="5143500" type="screen16x9"/>
  <p:notesSz cx="6858000" cy="9144000"/>
  <p:embeddedFontLst>
    <p:embeddedFont>
      <p:font typeface="Calibri" panose="020F0502020204030204" pitchFamily="34" charset="0"/>
      <p:regular r:id="rId58"/>
      <p:bold r:id="rId59"/>
      <p:italic r:id="rId60"/>
      <p:boldItalic r:id="rId61"/>
    </p:embeddedFont>
    <p:embeddedFont>
      <p:font typeface="Lato" panose="020B0604020202020204" charset="0"/>
      <p:regular r:id="rId62"/>
      <p:bold r:id="rId63"/>
      <p:italic r:id="rId64"/>
      <p:boldItalic r:id="rId65"/>
    </p:embeddedFont>
    <p:embeddedFont>
      <p:font typeface="MS Mincho" panose="02020609040205080304" pitchFamily="49" charset="-128"/>
      <p:regular r:id="rId66"/>
    </p:embeddedFont>
    <p:embeddedFont>
      <p:font typeface="Raleway" panose="020B0604020202020204" charset="0"/>
      <p:regular r:id="rId67"/>
      <p:bold r:id="rId68"/>
      <p:italic r:id="rId69"/>
      <p:boldItalic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832EAC3-23E9-462D-AF5D-122A47FCFF11}">
  <a:tblStyle styleId="{7832EAC3-23E9-462D-AF5D-122A47FCFF1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102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6.fntdata"/><Relationship Id="rId68"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71ff89f0c8_4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71ff89f0c8_4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718d3b0fb2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718d3b0fb2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718d3b0fb2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718d3b0fb2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718d3b0fb2_1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718d3b0fb2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71ff89f0c8_3_8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71ff89f0c8_3_8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71ff89f0c8_3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71ff89f0c8_3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718d3b0fb2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718d3b0fb2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718d3b0fb2_1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718d3b0fb2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718d3b0fb2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718d3b0fb2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71ff89f0c8_3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71ff89f0c8_3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71ff89f0c8_3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71ff89f0c8_3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1ff89f0c8_3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1ff89f0c8_3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718d3b0fb2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718d3b0fb2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718d3b0fb2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718d3b0fb2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718d3b0fb2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718d3b0fb2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718d3b0fb2_0_1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718d3b0fb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718d3b0fb2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718d3b0fb2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718d3b0fb2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718d3b0fb2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718d3b0fb2_0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718d3b0fb2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71ff89f0c8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71ff89f0c8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718d3b0fb2_0_2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718d3b0fb2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718d3b0fb2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718d3b0fb2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718d3b0fb2_0_1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718d3b0fb2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718d3b0fb2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718d3b0fb2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718d3b0fb2_0_2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718d3b0fb2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718d3b0fb2_0_1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718d3b0fb2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718d3b0fb2_0_2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718d3b0fb2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718d3b0fb2_0_2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718d3b0fb2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718d3b0fb2_2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718d3b0fb2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718d3b0fb2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718d3b0fb2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71ff89f0c8_4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71ff89f0c8_4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1ff89f0c8_4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71ff89f0c8_4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718d3b0fb2_2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718d3b0fb2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718d3b0fb2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718d3b0fb2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718d3b0fb2_1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718d3b0fb2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718d3b0fb2_1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718d3b0fb2_1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718d3b0fb2_2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718d3b0fb2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718d3b0fb2_2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718d3b0fb2_2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718d3b0fb2_2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718d3b0fb2_2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718d3b0fb2_2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718d3b0fb2_2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718d3b0fb2_2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718d3b0fb2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718d3b0fb2_2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718d3b0fb2_2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718d3b0fb2_2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718d3b0fb2_2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718d3b0fb2_2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718d3b0fb2_2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71ff89f0c8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71ff89f0c8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71ff89f0c8_4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71ff89f0c8_4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71ff89f0c8_4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71ff89f0c8_4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71ff89f0c8_2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71ff89f0c8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71ff89f0c8_2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71ff89f0c8_2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71ff89f0c8_2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71ff89f0c8_2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71ff89f0c8_2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71ff89f0c8_2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71ff89f0c8_3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71ff89f0c8_3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71ff89f0c8_3_8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71ff89f0c8_3_8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71ff89f0c8_3_8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71ff89f0c8_3_8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hyperlink" Target="https://www.parlament.al/Files/Integrimi/ligj-nr.-15-dt.-10.3.2016-1.pdf"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mailto:transporti@infrastruktura.gov.al"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hyperlink" Target="mailto:policiarrugore@asp.gov.al"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hyperlink" Target="mailto:ap@avokatipopullit.gov.al"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hyperlink" Target="http://www.app.gov.al/"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729450" y="1322450"/>
            <a:ext cx="7688100" cy="288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Masat e marra nga Qeveria shqiptare dhe institucione të tjera publike për parandalimin e përhapjes së infeksionit COVID-19</a:t>
            </a:r>
            <a:endParaRPr sz="3600"/>
          </a:p>
        </p:txBody>
      </p:sp>
      <p:sp>
        <p:nvSpPr>
          <p:cNvPr id="87" name="Google Shape;87;p13"/>
          <p:cNvSpPr txBox="1"/>
          <p:nvPr/>
        </p:nvSpPr>
        <p:spPr>
          <a:xfrm>
            <a:off x="967150" y="4390500"/>
            <a:ext cx="6454500" cy="7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u="sng">
                <a:latin typeface="Lato"/>
                <a:ea typeface="Lato"/>
                <a:cs typeface="Lato"/>
                <a:sym typeface="Lato"/>
              </a:rPr>
              <a:t>25 Mars 2020</a:t>
            </a:r>
            <a:endParaRPr sz="1800" b="1" u="sng">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a:off x="727650" y="5874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Shpallja e gjendjes së fatkeqësisë natyrore</a:t>
            </a:r>
            <a:endParaRPr/>
          </a:p>
        </p:txBody>
      </p:sp>
      <p:sp>
        <p:nvSpPr>
          <p:cNvPr id="93" name="Google Shape;93;p14"/>
          <p:cNvSpPr txBox="1">
            <a:spLocks noGrp="1"/>
          </p:cNvSpPr>
          <p:nvPr>
            <p:ph type="body" idx="1"/>
          </p:nvPr>
        </p:nvSpPr>
        <p:spPr>
          <a:xfrm>
            <a:off x="235475" y="1441200"/>
            <a:ext cx="8675700" cy="5352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Është shpallur gjendja e fatkeqësisë natyrore në të gjithë territorin e Republikës së Shqipërisë (24.03.2020).</a:t>
            </a:r>
            <a:endParaRPr sz="1400">
              <a:solidFill>
                <a:srgbClr val="000000"/>
              </a:solidFill>
              <a:latin typeface="Times New Roman"/>
              <a:ea typeface="Times New Roman"/>
              <a:cs typeface="Times New Roman"/>
              <a:sym typeface="Times New Roman"/>
            </a:endParaRPr>
          </a:p>
        </p:txBody>
      </p:sp>
      <p:sp>
        <p:nvSpPr>
          <p:cNvPr id="94" name="Google Shape;94;p14"/>
          <p:cNvSpPr txBox="1"/>
          <p:nvPr/>
        </p:nvSpPr>
        <p:spPr>
          <a:xfrm>
            <a:off x="235475" y="1896275"/>
            <a:ext cx="8427900" cy="17103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Në masën që është e nevojshme ruajtja e shëndetit të shtetasve, kufizohen të drejtat e mëposhtme të garantuara nga Kushtetuta:</a:t>
            </a:r>
            <a:endParaRPr>
              <a:latin typeface="Times New Roman"/>
              <a:ea typeface="Times New Roman"/>
              <a:cs typeface="Times New Roman"/>
              <a:sym typeface="Times New Roman"/>
            </a:endParaRPr>
          </a:p>
          <a:p>
            <a:pPr marL="914400" lvl="1"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Paprekshmëria e banesës (neni 37)</a:t>
            </a:r>
            <a:endParaRPr>
              <a:latin typeface="Times New Roman"/>
              <a:ea typeface="Times New Roman"/>
              <a:cs typeface="Times New Roman"/>
              <a:sym typeface="Times New Roman"/>
            </a:endParaRPr>
          </a:p>
          <a:p>
            <a:pPr marL="914400" lvl="1"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Zgjedhja e vendbanimit, lëvizja e lirë në territorin shqiptar, dhe dalja jashtë vendit (neni 38)</a:t>
            </a:r>
            <a:endParaRPr>
              <a:latin typeface="Times New Roman"/>
              <a:ea typeface="Times New Roman"/>
              <a:cs typeface="Times New Roman"/>
              <a:sym typeface="Times New Roman"/>
            </a:endParaRPr>
          </a:p>
          <a:p>
            <a:pPr marL="914400" lvl="1"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E drejta e pronës private: shpronësimet dhe kufizimet e barazvlefshme (neni 41, pika 4)</a:t>
            </a:r>
            <a:endParaRPr>
              <a:latin typeface="Times New Roman"/>
              <a:ea typeface="Times New Roman"/>
              <a:cs typeface="Times New Roman"/>
              <a:sym typeface="Times New Roman"/>
            </a:endParaRPr>
          </a:p>
          <a:p>
            <a:pPr marL="914400" lvl="1"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E drejta e punës (neni 49)</a:t>
            </a:r>
            <a:endParaRPr>
              <a:latin typeface="Times New Roman"/>
              <a:ea typeface="Times New Roman"/>
              <a:cs typeface="Times New Roman"/>
              <a:sym typeface="Times New Roman"/>
            </a:endParaRPr>
          </a:p>
          <a:p>
            <a:pPr marL="914400" lvl="1"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E drejta e grevës (neni 51)</a:t>
            </a:r>
            <a:endParaRPr>
              <a:latin typeface="Times New Roman"/>
              <a:ea typeface="Times New Roman"/>
              <a:cs typeface="Times New Roman"/>
              <a:sym typeface="Times New Roman"/>
            </a:endParaRPr>
          </a:p>
        </p:txBody>
      </p:sp>
      <p:sp>
        <p:nvSpPr>
          <p:cNvPr id="95" name="Google Shape;95;p14"/>
          <p:cNvSpPr txBox="1"/>
          <p:nvPr/>
        </p:nvSpPr>
        <p:spPr>
          <a:xfrm>
            <a:off x="235475" y="3532300"/>
            <a:ext cx="8427900" cy="7560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Komiteti Ndërministror i Emergjencave Civile është organi më i lartë për koordinimin dhe bashkërendimin e  veprimeve të institucioneve shtetërore dhe subjekteve private, si dhe të burimeve financiare dhe materiale për përballimin e fatkeqësisë natyrore.</a:t>
            </a:r>
            <a:endParaRPr>
              <a:latin typeface="Times New Roman"/>
              <a:ea typeface="Times New Roman"/>
              <a:cs typeface="Times New Roman"/>
              <a:sym typeface="Times New Roman"/>
            </a:endParaRPr>
          </a:p>
        </p:txBody>
      </p:sp>
      <p:sp>
        <p:nvSpPr>
          <p:cNvPr id="96" name="Google Shape;96;p14"/>
          <p:cNvSpPr txBox="1"/>
          <p:nvPr/>
        </p:nvSpPr>
        <p:spPr>
          <a:xfrm>
            <a:off x="235475" y="4375075"/>
            <a:ext cx="8427900" cy="5352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Për përballimin dhe lehtësimin e fatkeqësisë natyrore, merren masa të jashtëzakonshme nga institucionet publike, strukturat operacionale të mbrojtjes civile, subjektet private dhe shtetasit.</a:t>
            </a:r>
            <a:endParaRPr>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5"/>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Tregtia dhe shërbimet (të përgjithshme)</a:t>
            </a:r>
            <a:endParaRPr/>
          </a:p>
        </p:txBody>
      </p:sp>
      <p:sp>
        <p:nvSpPr>
          <p:cNvPr id="102" name="Google Shape;102;p15"/>
          <p:cNvSpPr txBox="1">
            <a:spLocks noGrp="1"/>
          </p:cNvSpPr>
          <p:nvPr>
            <p:ph type="body" idx="1"/>
          </p:nvPr>
        </p:nvSpPr>
        <p:spPr>
          <a:xfrm>
            <a:off x="727650" y="1837800"/>
            <a:ext cx="7688700" cy="24327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12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Janë të hapura farmacitë dhe të gjitha llojet e dyqaneve që shesin ushqime.</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eksporti i barnave dhe pajisjeve mjekësore jashtë Republikës së Shqipërise.</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Kabinetet/ klinikat dentare në të gjithë vendin mbyllen deri ne date 03.04.2020.</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Rastet e urgjencave stomatologjike të trajtohen në klinikën stomatologjike Universitare pranë Qendrës Spitalore Universitare “Nënë Tereza” dhe në institucionet stomatologjike publike që do të funksionojnë vetëm për shërbimin e urgjencës stomatologjike. </a:t>
            </a:r>
            <a:endParaRPr sz="1400">
              <a:solidFill>
                <a:srgbClr val="000000"/>
              </a:solidFill>
              <a:latin typeface="Times New Roman"/>
              <a:ea typeface="Times New Roman"/>
              <a:cs typeface="Times New Roman"/>
              <a:sym typeface="Times New Roman"/>
            </a:endParaRPr>
          </a:p>
          <a:p>
            <a:pPr marL="457200" lvl="0" indent="0" algn="l" rtl="0">
              <a:spcBef>
                <a:spcPts val="0"/>
              </a:spcBef>
              <a:spcAft>
                <a:spcPts val="0"/>
              </a:spcAft>
              <a:buNone/>
            </a:pPr>
            <a:endParaRPr sz="1400">
              <a:solidFill>
                <a:srgbClr val="000000"/>
              </a:solidFill>
              <a:latin typeface="Times New Roman"/>
              <a:ea typeface="Times New Roman"/>
              <a:cs typeface="Times New Roman"/>
              <a:sym typeface="Times New Roman"/>
            </a:endParaRPr>
          </a:p>
          <a:p>
            <a:pPr marL="0" lvl="0" indent="0" algn="just" rtl="0">
              <a:lnSpc>
                <a:spcPct val="150000"/>
              </a:lnSpc>
              <a:spcBef>
                <a:spcPts val="1200"/>
              </a:spcBef>
              <a:spcAft>
                <a:spcPts val="0"/>
              </a:spcAft>
              <a:buNone/>
            </a:pPr>
            <a:endParaRPr sz="1400">
              <a:solidFill>
                <a:srgbClr val="000000"/>
              </a:solidFill>
              <a:latin typeface="Times New Roman"/>
              <a:ea typeface="Times New Roman"/>
              <a:cs typeface="Times New Roman"/>
              <a:sym typeface="Times New Roman"/>
            </a:endParaRPr>
          </a:p>
          <a:p>
            <a:pPr marL="457200" lvl="0" indent="0" algn="just" rtl="0">
              <a:lnSpc>
                <a:spcPct val="150000"/>
              </a:lnSpc>
              <a:spcBef>
                <a:spcPts val="1800"/>
              </a:spcBef>
              <a:spcAft>
                <a:spcPts val="0"/>
              </a:spcAft>
              <a:buNone/>
            </a:pPr>
            <a:endParaRPr sz="1400">
              <a:solidFill>
                <a:srgbClr val="000000"/>
              </a:solidFill>
              <a:latin typeface="Times New Roman"/>
              <a:ea typeface="Times New Roman"/>
              <a:cs typeface="Times New Roman"/>
              <a:sym typeface="Times New Roman"/>
            </a:endParaRPr>
          </a:p>
          <a:p>
            <a:pPr marL="0" lvl="0" indent="0" algn="l" rtl="0">
              <a:spcBef>
                <a:spcPts val="18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 ndëshkuese </a:t>
            </a:r>
            <a:endParaRPr/>
          </a:p>
        </p:txBody>
      </p:sp>
      <p:graphicFrame>
        <p:nvGraphicFramePr>
          <p:cNvPr id="108" name="Google Shape;108;p16"/>
          <p:cNvGraphicFramePr/>
          <p:nvPr/>
        </p:nvGraphicFramePr>
        <p:xfrm>
          <a:off x="727650" y="1699775"/>
          <a:ext cx="7688700" cy="3069325"/>
        </p:xfrm>
        <a:graphic>
          <a:graphicData uri="http://schemas.openxmlformats.org/drawingml/2006/table">
            <a:tbl>
              <a:tblPr>
                <a:noFill/>
                <a:tableStyleId>{7832EAC3-23E9-462D-AF5D-122A47FCFF11}</a:tableStyleId>
              </a:tblPr>
              <a:tblGrid>
                <a:gridCol w="1922175">
                  <a:extLst>
                    <a:ext uri="{9D8B030D-6E8A-4147-A177-3AD203B41FA5}">
                      <a16:colId xmlns:a16="http://schemas.microsoft.com/office/drawing/2014/main" val="20000"/>
                    </a:ext>
                  </a:extLst>
                </a:gridCol>
                <a:gridCol w="1906600">
                  <a:extLst>
                    <a:ext uri="{9D8B030D-6E8A-4147-A177-3AD203B41FA5}">
                      <a16:colId xmlns:a16="http://schemas.microsoft.com/office/drawing/2014/main" val="20001"/>
                    </a:ext>
                  </a:extLst>
                </a:gridCol>
                <a:gridCol w="1937750">
                  <a:extLst>
                    <a:ext uri="{9D8B030D-6E8A-4147-A177-3AD203B41FA5}">
                      <a16:colId xmlns:a16="http://schemas.microsoft.com/office/drawing/2014/main" val="20002"/>
                    </a:ext>
                  </a:extLst>
                </a:gridCol>
                <a:gridCol w="1922175">
                  <a:extLst>
                    <a:ext uri="{9D8B030D-6E8A-4147-A177-3AD203B41FA5}">
                      <a16:colId xmlns:a16="http://schemas.microsoft.com/office/drawing/2014/main" val="20003"/>
                    </a:ext>
                  </a:extLst>
                </a:gridCol>
              </a:tblGrid>
              <a:tr h="721900">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Të tjera</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2908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Subjektet të cilët eksportojnë barna/ pajisje mjekësore nga Republika e Shqipërisë pa autorizim e Min. të Shëndetësisë dhe Mbrojtjes Sociale</a:t>
                      </a:r>
                      <a:endParaRPr sz="1000">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00000"/>
                        </a:lnSpc>
                        <a:spcBef>
                          <a:spcPts val="0"/>
                        </a:spcBef>
                        <a:spcAft>
                          <a:spcPts val="0"/>
                        </a:spcAft>
                        <a:buNone/>
                      </a:pPr>
                      <a:r>
                        <a:rPr lang="en" sz="1000">
                          <a:latin typeface="Times New Roman"/>
                          <a:ea typeface="Times New Roman"/>
                          <a:cs typeface="Times New Roman"/>
                          <a:sym typeface="Times New Roman"/>
                        </a:rPr>
                        <a:t>5 000 000 (pesë milionë) lekë</a:t>
                      </a:r>
                      <a:endParaRPr sz="1000">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përsëritjeje, ndalimi i eksportit të barnave/pajisjeve mjekësore deri në 6 muaj</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Krahas masës financiare, sekuestrohet e gjithë sasia e barnave/ pajisjeve mjekësore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056550">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Mosofrimi i shërbimeve nga farmacitë, tregtuesit me shumicë të barnave dhe prodhuesit e barnave, duke zbatuar kriteret e sigurise te percaktuara</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10 000 000 (dhjetë milionë) lekë për tregtuesit me shumicë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r>
                        <a:rPr lang="en" sz="1000">
                          <a:latin typeface="Times New Roman"/>
                          <a:ea typeface="Times New Roman"/>
                          <a:cs typeface="Times New Roman"/>
                          <a:sym typeface="Times New Roman"/>
                        </a:rPr>
                        <a:t>50 000 (pesëdhjetë mijë) lekë për tregtuesit me pakicë</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3 vjecçare </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përsëritjeje bllokohet e gjithë sasia e mallit </a:t>
                      </a: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graphicFrame>
        <p:nvGraphicFramePr>
          <p:cNvPr id="113" name="Google Shape;113;p17"/>
          <p:cNvGraphicFramePr/>
          <p:nvPr/>
        </p:nvGraphicFramePr>
        <p:xfrm>
          <a:off x="633488" y="665938"/>
          <a:ext cx="7877025" cy="3815435"/>
        </p:xfrm>
        <a:graphic>
          <a:graphicData uri="http://schemas.openxmlformats.org/drawingml/2006/table">
            <a:tbl>
              <a:tblPr>
                <a:noFill/>
                <a:tableStyleId>{7832EAC3-23E9-462D-AF5D-122A47FCFF11}</a:tableStyleId>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2447775">
                  <a:extLst>
                    <a:ext uri="{9D8B030D-6E8A-4147-A177-3AD203B41FA5}">
                      <a16:colId xmlns:a16="http://schemas.microsoft.com/office/drawing/2014/main" val="20003"/>
                    </a:ext>
                  </a:extLst>
                </a:gridCol>
              </a:tblGrid>
              <a:tr h="645575">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Të tjera</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Mosofrimi i shërbimeve nga subjektet/ individët që tregtojnë produkte ushqimore, me shumicë apo pakicë duke zbatuar kriteret e sigurisë të përcaktuara</a:t>
                      </a:r>
                      <a:endParaRPr sz="1000">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10 000 000 (dhjetë milionë) lekë për tregtuesit me shumicë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r>
                        <a:rPr lang="en" sz="1000">
                          <a:latin typeface="Times New Roman"/>
                          <a:ea typeface="Times New Roman"/>
                          <a:cs typeface="Times New Roman"/>
                          <a:sym typeface="Times New Roman"/>
                        </a:rPr>
                        <a:t>50 000 (pesëdhjetë mijë) lekë për tregtuesit me pakicë</a:t>
                      </a: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3 vjeçare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përsëritjeje bllokohet e gjithë sasia e mallit</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Rritja e çmimit të shitjes, së mallrave, produkteve ushqimore, barnave pajisjeve mjekësore shërbimeve, dhe produkteve sezonale, (kur nuk vjen si pasojë e rritjes së çmimit nga importi i tyre), krahasuar me çmimin e tyre në muajt/ vitin paraardheës nga data e hyrjes në fuqi te aktit normativ </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5 000 000 (pesë milionë) lekë për tregtuesit me shumicë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r>
                        <a:rPr lang="en" sz="1000">
                          <a:latin typeface="Times New Roman"/>
                          <a:ea typeface="Times New Roman"/>
                          <a:cs typeface="Times New Roman"/>
                          <a:sym typeface="Times New Roman"/>
                        </a:rPr>
                        <a:t>100 000 (njëqind mijë) lekë për tregtuesit me pakicë</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graphicFrame>
        <p:nvGraphicFramePr>
          <p:cNvPr id="118" name="Google Shape;118;p18"/>
          <p:cNvGraphicFramePr/>
          <p:nvPr/>
        </p:nvGraphicFramePr>
        <p:xfrm>
          <a:off x="633488" y="1484275"/>
          <a:ext cx="5429250" cy="2992475"/>
        </p:xfrm>
        <a:graphic>
          <a:graphicData uri="http://schemas.openxmlformats.org/drawingml/2006/table">
            <a:tbl>
              <a:tblPr>
                <a:noFill/>
                <a:tableStyleId>{7832EAC3-23E9-462D-AF5D-122A47FCFF11}</a:tableStyleId>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tblGrid>
              <a:tr h="645575">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Mosmarrja e masave të përgjithshme, sipas përcaktimeve të bëra në shkronjat “a”, b, c, ç, d, dh, e, f të nenit 6 të këtij ligji </a:t>
                      </a: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Nga 500 000 (pesëqind mijë) lekë</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r>
                        <a:rPr lang="en" sz="1000">
                          <a:latin typeface="Times New Roman"/>
                          <a:ea typeface="Times New Roman"/>
                          <a:cs typeface="Times New Roman"/>
                          <a:sym typeface="Times New Roman"/>
                        </a:rPr>
                        <a:t>Deri në 700 000 (shtatëqind mijë)</a:t>
                      </a: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me mbylljen e veprimtarisë </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Refuzimi për vendosjen nën mbikqyrje shëndetësore sipas përcaktimeve të nenit 17 të këtij ligji</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100 000 (njëqind mijë) lekë për personin, objekt i mbikëqyrjes shëndetësore</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r>
                        <a:rPr lang="en" sz="1000">
                          <a:latin typeface="Times New Roman"/>
                          <a:ea typeface="Times New Roman"/>
                          <a:cs typeface="Times New Roman"/>
                          <a:sym typeface="Times New Roman"/>
                        </a:rPr>
                        <a:t>700 000 (shtatëqind mijë) lekë për punëdhënësin e tij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19" name="Google Shape;119;p18"/>
          <p:cNvSpPr txBox="1">
            <a:spLocks noGrp="1"/>
          </p:cNvSpPr>
          <p:nvPr>
            <p:ph type="title"/>
          </p:nvPr>
        </p:nvSpPr>
        <p:spPr>
          <a:xfrm>
            <a:off x="727650" y="4042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Masa ndëshkuese të shtuara dhe/ose të ndryshuara në Ligjin nr. 15/2016 </a:t>
            </a:r>
            <a:endParaRPr sz="2000"/>
          </a:p>
        </p:txBody>
      </p:sp>
      <p:sp>
        <p:nvSpPr>
          <p:cNvPr id="120" name="Google Shape;120;p18"/>
          <p:cNvSpPr txBox="1"/>
          <p:nvPr/>
        </p:nvSpPr>
        <p:spPr>
          <a:xfrm>
            <a:off x="604925" y="4533900"/>
            <a:ext cx="5486400" cy="64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Times New Roman"/>
                <a:ea typeface="Times New Roman"/>
                <a:cs typeface="Times New Roman"/>
                <a:sym typeface="Times New Roman"/>
              </a:rPr>
              <a:t>Ligji nr. 15/2016 “ Për parandalimin dhe luftimin e infeksioneve dhe sëmundjeve infektive” </a:t>
            </a:r>
            <a:r>
              <a:rPr lang="en" sz="1000" u="sng">
                <a:solidFill>
                  <a:schemeClr val="hlink"/>
                </a:solidFill>
                <a:latin typeface="Times New Roman"/>
                <a:ea typeface="Times New Roman"/>
                <a:cs typeface="Times New Roman"/>
                <a:sym typeface="Times New Roman"/>
                <a:hlinkClick r:id="rId3"/>
              </a:rPr>
              <a:t>https://www.parlament.al/Files/Integrimi/ligj-nr.-15-dt.-10.3.2016-1.pdf</a:t>
            </a:r>
            <a:r>
              <a:rPr lang="en" sz="1000">
                <a:latin typeface="Times New Roman"/>
                <a:ea typeface="Times New Roman"/>
                <a:cs typeface="Times New Roman"/>
                <a:sym typeface="Times New Roman"/>
              </a:rPr>
              <a:t> </a:t>
            </a:r>
            <a:endParaRPr>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Shërbimet </a:t>
            </a:r>
            <a:endParaRPr/>
          </a:p>
        </p:txBody>
      </p:sp>
      <p:sp>
        <p:nvSpPr>
          <p:cNvPr id="126" name="Google Shape;126;p19"/>
          <p:cNvSpPr txBox="1">
            <a:spLocks noGrp="1"/>
          </p:cNvSpPr>
          <p:nvPr>
            <p:ph type="body" idx="1"/>
          </p:nvPr>
        </p:nvSpPr>
        <p:spPr>
          <a:xfrm>
            <a:off x="727650" y="1536125"/>
            <a:ext cx="7688700" cy="22611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Ambientet që ofrojnë shërbime në lokale nate mbyllen deri në datë 03.04.2020.</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Ambientet e mbyllura të dedikuara për argëtimin e fëmijëve dhe të rinjve, aktivitetet në palestra, qendra sportive, pishina, qendra interneti, qendra kulturore, sociale dhe argëtimi mbyllen deri në datë 03.04.2020.</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Aktivitetet sportive, sociale, kulturore dhe konferenca, publike dhe jopublike, ndalohen deri në datë 03.04.2020.</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Anullohen grumbullimet në vende të mbyllura apo të hapura të tilla si koncerte, tubime dhe dëgjesa publike.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Mbyllen parqet publike dhe hapësirat e gjelbërta të rrethuara nga zona urbane deri në një urdhër të dytë.</a:t>
            </a:r>
            <a:endParaRPr sz="1400">
              <a:solidFill>
                <a:srgbClr val="000000"/>
              </a:solidFill>
              <a:latin typeface="Times New Roman"/>
              <a:ea typeface="Times New Roman"/>
              <a:cs typeface="Times New Roman"/>
              <a:sym typeface="Times New Roman"/>
            </a:endParaRPr>
          </a:p>
          <a:p>
            <a:pPr marL="0" lvl="0" indent="0" algn="just" rtl="0">
              <a:spcBef>
                <a:spcPts val="600"/>
              </a:spcBef>
              <a:spcAft>
                <a:spcPts val="0"/>
              </a:spcAft>
              <a:buNone/>
            </a:pPr>
            <a:endParaRPr sz="900">
              <a:solidFill>
                <a:srgbClr val="BE6427"/>
              </a:solidFill>
              <a:latin typeface="Times New Roman"/>
              <a:ea typeface="Times New Roman"/>
              <a:cs typeface="Times New Roman"/>
              <a:sym typeface="Times New Roman"/>
            </a:endParaRPr>
          </a:p>
          <a:p>
            <a:pPr marL="0" lvl="0" indent="5219700" algn="l" rtl="0">
              <a:spcBef>
                <a:spcPts val="600"/>
              </a:spcBef>
              <a:spcAft>
                <a:spcPts val="0"/>
              </a:spcAft>
              <a:buNone/>
            </a:pPr>
            <a:endParaRPr sz="900">
              <a:solidFill>
                <a:srgbClr val="BE6427"/>
              </a:solidFill>
              <a:latin typeface="Times New Roman"/>
              <a:ea typeface="Times New Roman"/>
              <a:cs typeface="Times New Roman"/>
              <a:sym typeface="Times New Roman"/>
            </a:endParaRPr>
          </a:p>
          <a:p>
            <a:pPr marL="0" lvl="0" indent="0" algn="l" rtl="0">
              <a:spcBef>
                <a:spcPts val="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Masa </a:t>
            </a:r>
            <a:r>
              <a:rPr lang="en-GB" dirty="0"/>
              <a:t>n</a:t>
            </a:r>
            <a:r>
              <a:rPr lang="en" dirty="0"/>
              <a:t>dëshkuese </a:t>
            </a:r>
            <a:endParaRPr dirty="0"/>
          </a:p>
          <a:p>
            <a:pPr marL="0" lvl="0" indent="0" algn="l" rtl="0">
              <a:spcBef>
                <a:spcPts val="0"/>
              </a:spcBef>
              <a:spcAft>
                <a:spcPts val="0"/>
              </a:spcAft>
              <a:buNone/>
            </a:pPr>
            <a:endParaRPr dirty="0"/>
          </a:p>
        </p:txBody>
      </p:sp>
      <p:graphicFrame>
        <p:nvGraphicFramePr>
          <p:cNvPr id="132" name="Google Shape;132;p20"/>
          <p:cNvGraphicFramePr/>
          <p:nvPr/>
        </p:nvGraphicFramePr>
        <p:xfrm>
          <a:off x="471525" y="1308200"/>
          <a:ext cx="8200950" cy="3602075"/>
        </p:xfrm>
        <a:graphic>
          <a:graphicData uri="http://schemas.openxmlformats.org/drawingml/2006/table">
            <a:tbl>
              <a:tblPr>
                <a:noFill/>
                <a:tableStyleId>{7832EAC3-23E9-462D-AF5D-122A47FCFF11}</a:tableStyleId>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2771700">
                  <a:extLst>
                    <a:ext uri="{9D8B030D-6E8A-4147-A177-3AD203B41FA5}">
                      <a16:colId xmlns:a16="http://schemas.microsoft.com/office/drawing/2014/main" val="20003"/>
                    </a:ext>
                  </a:extLst>
                </a:gridCol>
              </a:tblGrid>
              <a:tr h="645575">
                <a:tc>
                  <a:txBody>
                    <a:bodyPr/>
                    <a:lstStyle/>
                    <a:p>
                      <a:pPr marL="0" lvl="0" indent="0" algn="l" rtl="0">
                        <a:spcBef>
                          <a:spcPts val="0"/>
                        </a:spcBef>
                        <a:spcAft>
                          <a:spcPts val="0"/>
                        </a:spcAft>
                        <a:buNone/>
                      </a:pPr>
                      <a:r>
                        <a:rPr lang="en" b="1"/>
                        <a:t>Subjektet/ individët</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Të tjera</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Që organizojnë zhvillimin e aktiviteteve jo/publike, si aktivitete sportive, kulturore dhe konferenca, apo grumbullimet masive në vende të mbyllura apo të hapura, si koncerte, tubime dhe dëgjesa publike</a:t>
                      </a: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5 000 000 (pesë milionë) lekë për organizatorët</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Ndalim aktiviteti</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Publikë apo privatë, që zhvillojnë aktivitete në ambientet e mbyllura të argëtimit për fëmijë e të rinj, palestrat, qendrat sportive, pishinat, qendrat e internetit, qendra kulturore, që nuk zbatojnë urdhrin për mbylljen e tyre</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1 000 000 (një milionë) lekë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1"/>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Tregtia dhe shërbimet </a:t>
            </a:r>
            <a:endParaRPr/>
          </a:p>
        </p:txBody>
      </p:sp>
      <p:sp>
        <p:nvSpPr>
          <p:cNvPr id="138" name="Google Shape;138;p21"/>
          <p:cNvSpPr txBox="1">
            <a:spLocks noGrp="1"/>
          </p:cNvSpPr>
          <p:nvPr>
            <p:ph type="body" idx="1"/>
          </p:nvPr>
        </p:nvSpPr>
        <p:spPr>
          <a:xfrm>
            <a:off x="727650" y="1441200"/>
            <a:ext cx="7688700" cy="22611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26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Baret, restorantet, fast food-et, lokalet që ofrojnë shërbim për klientët në të gjithë vendin mbyllen deri në datën 03.04.2020. Përjashtim bën vetëm shërbimi në banesë (delivery) i cili kryhet duke respektuar rregullat higjenike të miratuara.</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Përdorimi i shërbimeve të bareve dhe restoranteve në strukturat akomoduese vetëm për individët e akomoduar në strukturat akomoduese përkatëse (ndalohet për individët që nuk janë klientë të strukturave akomoduese deri në datën 03.04.2020).</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Organet e shërbimit postar duhet të garantojnë vazhdimësinë e shërbimit, dhe të hartojnë një plan masash për të kufizuar kontaktet e punonjësve me publikun dhe për të shmangur grumbullimin e publikut në sportele apo ambiente të tjera të brendshme.</a:t>
            </a:r>
            <a:endParaRPr sz="1400">
              <a:solidFill>
                <a:srgbClr val="000000"/>
              </a:solidFill>
              <a:latin typeface="Times New Roman"/>
              <a:ea typeface="Times New Roman"/>
              <a:cs typeface="Times New Roman"/>
              <a:sym typeface="Times New Roman"/>
            </a:endParaRPr>
          </a:p>
          <a:p>
            <a:pPr marL="0" lvl="0" indent="0" algn="l" rtl="0">
              <a:spcBef>
                <a:spcPts val="2600"/>
              </a:spcBef>
              <a:spcAft>
                <a:spcPts val="0"/>
              </a:spcAft>
              <a:buNone/>
            </a:pPr>
            <a:endParaRPr sz="2600" b="1">
              <a:solidFill>
                <a:srgbClr val="1A1A1A"/>
              </a:solidFill>
              <a:latin typeface="Arial"/>
              <a:ea typeface="Arial"/>
              <a:cs typeface="Arial"/>
              <a:sym typeface="Arial"/>
            </a:endParaRPr>
          </a:p>
          <a:p>
            <a:pPr marL="0" lvl="0" indent="0" algn="l" rtl="0">
              <a:spcBef>
                <a:spcPts val="260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2"/>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Masa </a:t>
            </a:r>
            <a:r>
              <a:rPr lang="en-GB" dirty="0"/>
              <a:t>n</a:t>
            </a:r>
            <a:r>
              <a:rPr lang="en" dirty="0"/>
              <a:t>dëshkuese </a:t>
            </a:r>
            <a:endParaRPr dirty="0"/>
          </a:p>
          <a:p>
            <a:pPr marL="0" lvl="0" indent="0" algn="l" rtl="0">
              <a:spcBef>
                <a:spcPts val="0"/>
              </a:spcBef>
              <a:spcAft>
                <a:spcPts val="0"/>
              </a:spcAft>
              <a:buNone/>
            </a:pPr>
            <a:endParaRPr dirty="0"/>
          </a:p>
        </p:txBody>
      </p:sp>
      <p:graphicFrame>
        <p:nvGraphicFramePr>
          <p:cNvPr id="144" name="Google Shape;144;p22"/>
          <p:cNvGraphicFramePr/>
          <p:nvPr/>
        </p:nvGraphicFramePr>
        <p:xfrm>
          <a:off x="533400" y="1580650"/>
          <a:ext cx="8258700" cy="3083900"/>
        </p:xfrm>
        <a:graphic>
          <a:graphicData uri="http://schemas.openxmlformats.org/drawingml/2006/table">
            <a:tbl>
              <a:tblPr>
                <a:noFill/>
                <a:tableStyleId>{7832EAC3-23E9-462D-AF5D-122A47FCFF11}</a:tableStyleId>
              </a:tblPr>
              <a:tblGrid>
                <a:gridCol w="2563975">
                  <a:extLst>
                    <a:ext uri="{9D8B030D-6E8A-4147-A177-3AD203B41FA5}">
                      <a16:colId xmlns:a16="http://schemas.microsoft.com/office/drawing/2014/main" val="20000"/>
                    </a:ext>
                  </a:extLst>
                </a:gridCol>
                <a:gridCol w="2563975">
                  <a:extLst>
                    <a:ext uri="{9D8B030D-6E8A-4147-A177-3AD203B41FA5}">
                      <a16:colId xmlns:a16="http://schemas.microsoft.com/office/drawing/2014/main" val="20001"/>
                    </a:ext>
                  </a:extLst>
                </a:gridCol>
                <a:gridCol w="3130750">
                  <a:extLst>
                    <a:ext uri="{9D8B030D-6E8A-4147-A177-3AD203B41FA5}">
                      <a16:colId xmlns:a16="http://schemas.microsoft.com/office/drawing/2014/main" val="20002"/>
                    </a:ext>
                  </a:extLst>
                </a:gridCol>
              </a:tblGrid>
              <a:tr h="748125">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064250">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Subjektet/ individët që nuk zbatojnë urdhrat për mbylljen e bareve, lokaleve, restoranteve dhe klubeve </a:t>
                      </a: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1 000 000 (një milionë) lekë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27152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Shërbimet postare që nuk zbatojnë detyrimin për garantimin e vazhdimësisë së shërbimit, dhe marrjen e masave për të kufizuar kontaktet e punonjësve me publikun dhe shmangien e grumbullimit nëpër sportele apo ambiente të tjera të brendshme </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1 000 000 (një milionë) lekë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Në rast përseritjeje,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a:spLocks noGrp="1"/>
          </p:cNvSpPr>
          <p:nvPr>
            <p:ph type="title"/>
          </p:nvPr>
        </p:nvSpPr>
        <p:spPr>
          <a:xfrm>
            <a:off x="727650" y="6274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Tregtia </a:t>
            </a:r>
            <a:r>
              <a:rPr lang="en" sz="2000" b="0"/>
              <a:t>(Pika 1)</a:t>
            </a:r>
            <a:endParaRPr sz="2000" b="0"/>
          </a:p>
        </p:txBody>
      </p:sp>
      <p:sp>
        <p:nvSpPr>
          <p:cNvPr id="150" name="Google Shape;150;p23"/>
          <p:cNvSpPr txBox="1">
            <a:spLocks noGrp="1"/>
          </p:cNvSpPr>
          <p:nvPr>
            <p:ph type="body" idx="1"/>
          </p:nvPr>
        </p:nvSpPr>
        <p:spPr>
          <a:xfrm>
            <a:off x="727650" y="1613175"/>
            <a:ext cx="7688700" cy="22611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Të gjitha subjektet që tregtojnë produkte ushqimore dhe produkte të tjera, me shumicë, të domosdoshme për përballimin e situatës së epidemisë, janë të detyruar të marrin masa për mbajtjen e rezervave që tregtojnë për një periudhë 3-mujore ose në përputhje me jetëgjatësinë e produktit, me qëllim përballimin e situatës së shkaktuar nga infeksioni COVID-19.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Mallrat e blerë, me qëllim përballimin e situatës, në rast kur me përfundimin e situatës së epidemisë nuk janë shitur në tregun e lirë, me kërkesë të subjektit, mund t’i shiten Drejtorisë së Përgjithshme të Rezervave Materiale të Shtetit, sipas faturës me të cilën këto mallra janë blerë.</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Rregullat dhe procedurat për blerjen e këtyre mallrave nga Drejtoria e Përgjithshme të Rezervave Materiale të Shtetit përcaktohen me vendim të Këshillit të Ministrave. </a:t>
            </a:r>
            <a:endParaRPr sz="1400">
              <a:solidFill>
                <a:srgbClr val="000000"/>
              </a:solidFill>
              <a:latin typeface="Times New Roman"/>
              <a:ea typeface="Times New Roman"/>
              <a:cs typeface="Times New Roman"/>
              <a:sym typeface="Times New Roman"/>
            </a:endParaRPr>
          </a:p>
          <a:p>
            <a:pPr marL="0" lvl="0" indent="0" algn="l" rtl="0">
              <a:spcBef>
                <a:spcPts val="90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4"/>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Tregtia </a:t>
            </a:r>
            <a:r>
              <a:rPr lang="en" sz="2000" b="0"/>
              <a:t>(Pika 2)</a:t>
            </a:r>
            <a:r>
              <a:rPr lang="en"/>
              <a:t> dhe masa ndëshkuese</a:t>
            </a:r>
            <a:endParaRPr/>
          </a:p>
        </p:txBody>
      </p:sp>
      <p:sp>
        <p:nvSpPr>
          <p:cNvPr id="156" name="Google Shape;156;p24"/>
          <p:cNvSpPr txBox="1">
            <a:spLocks noGrp="1"/>
          </p:cNvSpPr>
          <p:nvPr>
            <p:ph type="body" idx="1"/>
          </p:nvPr>
        </p:nvSpPr>
        <p:spPr>
          <a:xfrm>
            <a:off x="727650" y="1136400"/>
            <a:ext cx="7688700" cy="22611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sz="900">
              <a:solidFill>
                <a:srgbClr val="000000"/>
              </a:solidFill>
              <a:latin typeface="Times New Roman"/>
              <a:ea typeface="Times New Roman"/>
              <a:cs typeface="Times New Roman"/>
              <a:sym typeface="Times New Roman"/>
            </a:endParaRPr>
          </a:p>
          <a:p>
            <a:pPr marL="457200" lvl="0" indent="-317500" algn="just" rtl="0">
              <a:lnSpc>
                <a:spcPct val="150000"/>
              </a:lnSpc>
              <a:spcBef>
                <a:spcPts val="9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Të gjitha subjektet që tregtojnë me shumicë barna/pajisje mjekësore, subjekte që prodhojnë barna dhe pajisje mjekësore dhe subjektet që ofrojnë shërbime shëndetësore, të jenë në gadishmëri dhe të marrin të gjitha masat e nevojshme për të siguruar furnizime me barna dhe pajisje mjekësore dhe për të ofruar shërbime shëndetësore të nevojshme, në kuadër të përballimit të situatës së emergjencës së shkaktuar nga COVID-19. </a:t>
            </a:r>
            <a:endParaRPr sz="1400">
              <a:solidFill>
                <a:srgbClr val="000000"/>
              </a:solidFill>
              <a:latin typeface="Times New Roman"/>
              <a:ea typeface="Times New Roman"/>
              <a:cs typeface="Times New Roman"/>
              <a:sym typeface="Times New Roman"/>
            </a:endParaRPr>
          </a:p>
          <a:p>
            <a:pPr marL="0" lvl="0" indent="0" algn="just" rtl="0">
              <a:spcBef>
                <a:spcPts val="900"/>
              </a:spcBef>
              <a:spcAft>
                <a:spcPts val="0"/>
              </a:spcAft>
              <a:buNone/>
            </a:pPr>
            <a:endParaRPr sz="900">
              <a:solidFill>
                <a:srgbClr val="000000"/>
              </a:solidFill>
              <a:latin typeface="Times New Roman"/>
              <a:ea typeface="Times New Roman"/>
              <a:cs typeface="Times New Roman"/>
              <a:sym typeface="Times New Roman"/>
            </a:endParaRPr>
          </a:p>
          <a:p>
            <a:pPr marL="0" lvl="0" indent="0" algn="just" rtl="0">
              <a:spcBef>
                <a:spcPts val="900"/>
              </a:spcBef>
              <a:spcAft>
                <a:spcPts val="0"/>
              </a:spcAft>
              <a:buNone/>
            </a:pPr>
            <a:endParaRPr sz="900">
              <a:solidFill>
                <a:srgbClr val="000000"/>
              </a:solidFill>
              <a:latin typeface="Times New Roman"/>
              <a:ea typeface="Times New Roman"/>
              <a:cs typeface="Times New Roman"/>
              <a:sym typeface="Times New Roman"/>
            </a:endParaRPr>
          </a:p>
          <a:p>
            <a:pPr marL="0" lvl="0" indent="1536700" algn="l" rtl="0">
              <a:spcBef>
                <a:spcPts val="900"/>
              </a:spcBef>
              <a:spcAft>
                <a:spcPts val="0"/>
              </a:spcAft>
              <a:buNone/>
            </a:pPr>
            <a:endParaRPr sz="2600" b="1">
              <a:solidFill>
                <a:srgbClr val="1A1A1A"/>
              </a:solidFill>
              <a:latin typeface="Arial"/>
              <a:ea typeface="Arial"/>
              <a:cs typeface="Arial"/>
              <a:sym typeface="Arial"/>
            </a:endParaRPr>
          </a:p>
          <a:p>
            <a:pPr marL="0" lvl="0" indent="0" algn="l" rtl="0">
              <a:spcBef>
                <a:spcPts val="0"/>
              </a:spcBef>
              <a:spcAft>
                <a:spcPts val="1600"/>
              </a:spcAft>
              <a:buNone/>
            </a:pPr>
            <a:endParaRPr/>
          </a:p>
        </p:txBody>
      </p:sp>
      <p:graphicFrame>
        <p:nvGraphicFramePr>
          <p:cNvPr id="157" name="Google Shape;157;p24"/>
          <p:cNvGraphicFramePr/>
          <p:nvPr/>
        </p:nvGraphicFramePr>
        <p:xfrm>
          <a:off x="442650" y="3222500"/>
          <a:ext cx="8258700" cy="1460460"/>
        </p:xfrm>
        <a:graphic>
          <a:graphicData uri="http://schemas.openxmlformats.org/drawingml/2006/table">
            <a:tbl>
              <a:tblPr>
                <a:noFill/>
                <a:tableStyleId>{7832EAC3-23E9-462D-AF5D-122A47FCFF11}</a:tableStyleId>
              </a:tblPr>
              <a:tblGrid>
                <a:gridCol w="2563975">
                  <a:extLst>
                    <a:ext uri="{9D8B030D-6E8A-4147-A177-3AD203B41FA5}">
                      <a16:colId xmlns:a16="http://schemas.microsoft.com/office/drawing/2014/main" val="20000"/>
                    </a:ext>
                  </a:extLst>
                </a:gridCol>
                <a:gridCol w="2563975">
                  <a:extLst>
                    <a:ext uri="{9D8B030D-6E8A-4147-A177-3AD203B41FA5}">
                      <a16:colId xmlns:a16="http://schemas.microsoft.com/office/drawing/2014/main" val="20001"/>
                    </a:ext>
                  </a:extLst>
                </a:gridCol>
                <a:gridCol w="3130750">
                  <a:extLst>
                    <a:ext uri="{9D8B030D-6E8A-4147-A177-3AD203B41FA5}">
                      <a16:colId xmlns:a16="http://schemas.microsoft.com/office/drawing/2014/main" val="20002"/>
                    </a:ext>
                  </a:extLst>
                </a:gridCol>
              </a:tblGrid>
              <a:tr h="0">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Të tjera</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064250">
                <a:tc>
                  <a:txBody>
                    <a:bodyPr/>
                    <a:lstStyle/>
                    <a:p>
                      <a:pPr marL="0" lvl="0" indent="0" algn="just" rtl="0">
                        <a:lnSpc>
                          <a:spcPct val="115000"/>
                        </a:lnSpc>
                        <a:spcBef>
                          <a:spcPts val="0"/>
                        </a:spcBef>
                        <a:spcAft>
                          <a:spcPts val="900"/>
                        </a:spcAft>
                        <a:buNone/>
                      </a:pPr>
                      <a:r>
                        <a:rPr lang="en" sz="1000">
                          <a:latin typeface="Times New Roman"/>
                          <a:ea typeface="Times New Roman"/>
                          <a:cs typeface="Times New Roman"/>
                          <a:sym typeface="Times New Roman"/>
                        </a:rPr>
                        <a:t>Mosmarrja e masave, sipas përcaktimit të parashikuar  në pikat 1 dhe 2 te këtij neni</a:t>
                      </a:r>
                      <a:endParaRPr sz="1000"/>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5 000 000 (pesë milionë) lekë </a:t>
                      </a: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just" rtl="0">
                        <a:spcBef>
                          <a:spcPts val="0"/>
                        </a:spcBef>
                        <a:spcAft>
                          <a:spcPts val="0"/>
                        </a:spcAft>
                        <a:buNone/>
                      </a:pPr>
                      <a:endParaRPr sz="1000">
                        <a:latin typeface="Times New Roman"/>
                        <a:ea typeface="Times New Roman"/>
                        <a:cs typeface="Times New Roman"/>
                        <a:sym typeface="Times New Roman"/>
                      </a:endParaRPr>
                    </a:p>
                    <a:p>
                      <a:pPr marL="0" lvl="0" indent="0" algn="l" rtl="0">
                        <a:spcBef>
                          <a:spcPts val="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Përjashtimin nga procedurat e prokurimit publik për një periudhë 3-vjeçare nga Agjencia e Prokurimit Publik. </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5"/>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Tregtia dhe shërbimet</a:t>
            </a:r>
            <a:endParaRPr/>
          </a:p>
        </p:txBody>
      </p:sp>
      <p:sp>
        <p:nvSpPr>
          <p:cNvPr id="163" name="Google Shape;163;p25"/>
          <p:cNvSpPr txBox="1">
            <a:spLocks noGrp="1"/>
          </p:cNvSpPr>
          <p:nvPr>
            <p:ph type="body" idx="1"/>
          </p:nvPr>
        </p:nvSpPr>
        <p:spPr>
          <a:xfrm>
            <a:off x="727650" y="1697875"/>
            <a:ext cx="7688700" cy="22611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26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Lejohen të kryejnë aktivitetin e tyre vetëm në fashën orare 05:00 – 13:00 duke filluar nga dita e hënë datë 23.03.2020, pikat e shitjes së produkteve ushqimore, me pakicë dhe shumicë, pikat e tregtisë së barnave, produkeve mjekësore dhe institucionet financiare. </a:t>
            </a:r>
            <a:endParaRPr sz="1400" b="1">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Punonjësit e institucioneve financiare, të linjave prodhuese e ushqimore dhe të gjitha aktivitetet e lejuara sipas tabelës bashkëlidhur të këtij urdhri do të lejohen të qarkullojnë vetëm për itinerarin shtëpi-punë. </a:t>
            </a:r>
            <a:endParaRPr sz="1400">
              <a:solidFill>
                <a:srgbClr val="000000"/>
              </a:solidFill>
              <a:latin typeface="Times New Roman"/>
              <a:ea typeface="Times New Roman"/>
              <a:cs typeface="Times New Roman"/>
              <a:sym typeface="Times New Roman"/>
            </a:endParaRPr>
          </a:p>
          <a:p>
            <a:pPr marL="0" lvl="0" indent="0" algn="l" rtl="0">
              <a:spcBef>
                <a:spcPts val="350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6"/>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KUFIZIMI I LËVIZJEVE</a:t>
            </a:r>
            <a:endParaRPr/>
          </a:p>
        </p:txBody>
      </p:sp>
      <p:sp>
        <p:nvSpPr>
          <p:cNvPr id="169" name="Google Shape;169;p26"/>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457200" lvl="0" indent="-381000" algn="l" rtl="0">
              <a:lnSpc>
                <a:spcPct val="150000"/>
              </a:lnSpc>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Udhëtimi ndërkombëtar</a:t>
            </a:r>
            <a:endParaRPr sz="2400">
              <a:solidFill>
                <a:srgbClr val="000000"/>
              </a:solidFill>
              <a:latin typeface="Times New Roman"/>
              <a:ea typeface="Times New Roman"/>
              <a:cs typeface="Times New Roman"/>
              <a:sym typeface="Times New Roman"/>
            </a:endParaRPr>
          </a:p>
          <a:p>
            <a:pPr marL="457200" lvl="0" indent="-381000" algn="l" rtl="0">
              <a:lnSpc>
                <a:spcPct val="150000"/>
              </a:lnSpc>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Udhëtimi ndërqytetas</a:t>
            </a:r>
            <a:endParaRPr sz="2400">
              <a:solidFill>
                <a:srgbClr val="000000"/>
              </a:solidFill>
              <a:latin typeface="Times New Roman"/>
              <a:ea typeface="Times New Roman"/>
              <a:cs typeface="Times New Roman"/>
              <a:sym typeface="Times New Roman"/>
            </a:endParaRPr>
          </a:p>
          <a:p>
            <a:pPr marL="457200" lvl="0" indent="-381000" algn="l" rtl="0">
              <a:lnSpc>
                <a:spcPct val="150000"/>
              </a:lnSpc>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Udhëtimi brenda qyteteve</a:t>
            </a:r>
            <a:endParaRPr sz="2400">
              <a:solidFill>
                <a:srgbClr val="000000"/>
              </a:solidFill>
              <a:latin typeface="Times New Roman"/>
              <a:ea typeface="Times New Roman"/>
              <a:cs typeface="Times New Roman"/>
              <a:sym typeface="Times New Roman"/>
            </a:endParaRPr>
          </a:p>
          <a:p>
            <a:pPr marL="457200" lvl="0" indent="-381000" algn="l" rtl="0">
              <a:lnSpc>
                <a:spcPct val="150000"/>
              </a:lnSpc>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Lëvizja e këmbësorëve</a:t>
            </a:r>
            <a:endParaRPr sz="2400">
              <a:solidFill>
                <a:srgbClr val="000000"/>
              </a:solidFill>
              <a:latin typeface="Times New Roman"/>
              <a:ea typeface="Times New Roman"/>
              <a:cs typeface="Times New Roman"/>
              <a:sym typeface="Times New Roman"/>
            </a:endParaRPr>
          </a:p>
          <a:p>
            <a:pPr marL="0" lvl="0" indent="0" algn="l" rtl="0">
              <a:lnSpc>
                <a:spcPct val="150000"/>
              </a:lnSpc>
              <a:spcBef>
                <a:spcPts val="1600"/>
              </a:spcBef>
              <a:spcAft>
                <a:spcPts val="1600"/>
              </a:spcAft>
              <a:buNone/>
            </a:pP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7"/>
          <p:cNvSpPr txBox="1">
            <a:spLocks noGrp="1"/>
          </p:cNvSpPr>
          <p:nvPr>
            <p:ph type="title"/>
          </p:nvPr>
        </p:nvSpPr>
        <p:spPr>
          <a:xfrm>
            <a:off x="741175" y="6664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Udhëtimi ndërkombëtar</a:t>
            </a:r>
            <a:endParaRPr/>
          </a:p>
        </p:txBody>
      </p:sp>
      <p:sp>
        <p:nvSpPr>
          <p:cNvPr id="175" name="Google Shape;175;p27"/>
          <p:cNvSpPr txBox="1">
            <a:spLocks noGrp="1"/>
          </p:cNvSpPr>
          <p:nvPr>
            <p:ph type="body" idx="1"/>
          </p:nvPr>
        </p:nvSpPr>
        <p:spPr>
          <a:xfrm>
            <a:off x="268950" y="1490100"/>
            <a:ext cx="8606100" cy="3653400"/>
          </a:xfrm>
          <a:prstGeom prst="rect">
            <a:avLst/>
          </a:prstGeom>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Nga data 15.03.2020, ora 23:59, të gjithë kufinjë tokësorë për udhëtimin e njerëzve me Greqinë, Malin e Zi, Kosovën dhe Maqedoninë e Veriut janë të mbyllur për një kohë të pacaktuar. Përjashtohet transporti i mallrave, produkteve ushqimore dhe pajisjeve mjekësore.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Fluturimet drejt dhe nga Italia, Greqia, Britania e Madhe, janë të mbyllura pa afat. Kufinjtë detarë me Italinë dhe Greqinë janë të mbyllur.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Fluturimet drejt destinacioneve të tjera funksionojnë sipas orareve normale. Për të udhëtuar drejt aeroportit të Rinasit, qytetarët duhet të telefojnë paraprakisht në numrat 112 dhe 129 për të marrë lejen e udhëtimit me mjetin përkatës.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Shtetasit që vijnë nga zonat e izoluara të Italisë, duhet të vetëkarantinohen për 14 ditë në banesën e tyre për të parandaluar përhapjen e virusit.  </a:t>
            </a:r>
            <a:endParaRPr sz="1400">
              <a:solidFill>
                <a:srgbClr val="000000"/>
              </a:solidFill>
              <a:latin typeface="Times New Roman"/>
              <a:ea typeface="Times New Roman"/>
              <a:cs typeface="Times New Roman"/>
              <a:sym typeface="Times New Roman"/>
            </a:endParaRPr>
          </a:p>
          <a:p>
            <a:pPr marL="457200" lvl="0" indent="0" algn="l" rtl="0">
              <a:lnSpc>
                <a:spcPct val="150000"/>
              </a:lnSpc>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8"/>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Udhëtimi ndërkombëtar</a:t>
            </a:r>
            <a:endParaRPr/>
          </a:p>
        </p:txBody>
      </p:sp>
      <p:sp>
        <p:nvSpPr>
          <p:cNvPr id="181" name="Google Shape;181;p28"/>
          <p:cNvSpPr txBox="1">
            <a:spLocks noGrp="1"/>
          </p:cNvSpPr>
          <p:nvPr>
            <p:ph type="body" idx="1"/>
          </p:nvPr>
        </p:nvSpPr>
        <p:spPr>
          <a:xfrm>
            <a:off x="29250" y="1758950"/>
            <a:ext cx="9085500" cy="2976600"/>
          </a:xfrm>
          <a:prstGeom prst="rect">
            <a:avLst/>
          </a:prstGeom>
        </p:spPr>
        <p:txBody>
          <a:bodyPr spcFirstLastPara="1" wrap="square" lIns="91425" tIns="91425" rIns="91425" bIns="91425" anchor="t" anchorCtr="0">
            <a:noAutofit/>
          </a:bodyPr>
          <a:lstStyle/>
          <a:p>
            <a:pPr marL="457200" lvl="0" indent="-317500" rtl="0">
              <a:lnSpc>
                <a:spcPct val="150000"/>
              </a:lnSpc>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Transporti tokësor dhe detar i mallrave vazhdon normalisht. </a:t>
            </a:r>
            <a:br>
              <a:rPr lang="en" sz="1400" dirty="0">
                <a:solidFill>
                  <a:srgbClr val="000000"/>
                </a:solidFill>
                <a:latin typeface="Times New Roman"/>
                <a:ea typeface="Times New Roman"/>
                <a:cs typeface="Times New Roman"/>
                <a:sym typeface="Times New Roman"/>
              </a:rPr>
            </a:br>
            <a:endParaRPr sz="1400" dirty="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Kompanitë të cilat kryejnë transport ndërkombëtar mallrash të dorëzojnë listën e drejtuesve të automjeteve të cilët kryejnë transport ndërkombëtar në adresën e emailit </a:t>
            </a:r>
            <a:r>
              <a:rPr lang="en" sz="1400" u="sng" dirty="0">
                <a:solidFill>
                  <a:srgbClr val="000000"/>
                </a:solidFill>
                <a:latin typeface="Times New Roman"/>
                <a:ea typeface="Times New Roman"/>
                <a:cs typeface="Times New Roman"/>
                <a:sym typeface="Times New Roman"/>
                <a:hlinkClick r:id="rId3"/>
              </a:rPr>
              <a:t>transporti@infrastruktura.gov.al</a:t>
            </a:r>
            <a:r>
              <a:rPr lang="en" sz="1400" dirty="0">
                <a:solidFill>
                  <a:srgbClr val="000000"/>
                </a:solidFill>
                <a:latin typeface="Times New Roman"/>
                <a:ea typeface="Times New Roman"/>
                <a:cs typeface="Times New Roman"/>
                <a:sym typeface="Times New Roman"/>
              </a:rPr>
              <a:t>. Lista duhet të përmbajë emër, atësi, mbiemër, ditëlindje, numër pasaporte dhe numrin e lejes së drejtimit ndërkombëtare.</a:t>
            </a:r>
            <a:br>
              <a:rPr lang="en" sz="1400" dirty="0">
                <a:solidFill>
                  <a:srgbClr val="000000"/>
                </a:solidFill>
                <a:latin typeface="Times New Roman"/>
                <a:ea typeface="Times New Roman"/>
                <a:cs typeface="Times New Roman"/>
                <a:sym typeface="Times New Roman"/>
              </a:rPr>
            </a:br>
            <a:endParaRPr sz="1400" dirty="0">
              <a:solidFill>
                <a:srgbClr val="000000"/>
              </a:solidFill>
              <a:latin typeface="Times New Roman"/>
              <a:ea typeface="Times New Roman"/>
              <a:cs typeface="Times New Roman"/>
              <a:sym typeface="Times New Roman"/>
            </a:endParaRPr>
          </a:p>
          <a:p>
            <a:pPr marL="457200" lvl="0" indent="-317500" algn="just" rtl="0">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Shtetasit italianë që kanë mbetur në Shqipëri duhet të kontaktojnë me ambasadën italiane, e cila po përpiqet të organizojë një fluturim çarter për nxjerrjen e tyre nga Shqipëria.</a:t>
            </a:r>
            <a:endParaRPr sz="1400" dirty="0">
              <a:solidFill>
                <a:srgbClr val="000000"/>
              </a:solidFill>
              <a:latin typeface="Times New Roman"/>
              <a:ea typeface="Times New Roman"/>
              <a:cs typeface="Times New Roman"/>
              <a:sym typeface="Times New Roman"/>
            </a:endParaRPr>
          </a:p>
          <a:p>
            <a:pPr marL="457200" lvl="0" indent="0" algn="just" rtl="0">
              <a:lnSpc>
                <a:spcPct val="150000"/>
              </a:lnSpc>
              <a:spcBef>
                <a:spcPts val="1000"/>
              </a:spcBef>
              <a:spcAft>
                <a:spcPts val="0"/>
              </a:spcAft>
              <a:buNone/>
            </a:pPr>
            <a:br>
              <a:rPr lang="en" sz="1400" dirty="0">
                <a:solidFill>
                  <a:srgbClr val="000000"/>
                </a:solidFill>
                <a:latin typeface="Times New Roman"/>
                <a:ea typeface="Times New Roman"/>
                <a:cs typeface="Times New Roman"/>
                <a:sym typeface="Times New Roman"/>
              </a:rPr>
            </a:br>
            <a:br>
              <a:rPr lang="en" sz="1400" dirty="0">
                <a:solidFill>
                  <a:srgbClr val="000000"/>
                </a:solidFill>
                <a:latin typeface="Times New Roman"/>
                <a:ea typeface="Times New Roman"/>
                <a:cs typeface="Times New Roman"/>
                <a:sym typeface="Times New Roman"/>
              </a:rPr>
            </a:br>
            <a:endParaRPr sz="1400" dirty="0">
              <a:solidFill>
                <a:srgbClr val="000000"/>
              </a:solidFill>
              <a:latin typeface="Times New Roman"/>
              <a:ea typeface="Times New Roman"/>
              <a:cs typeface="Times New Roman"/>
              <a:sym typeface="Times New Roman"/>
            </a:endParaRPr>
          </a:p>
          <a:p>
            <a:pPr marL="0" lvl="0" indent="0" algn="l" rtl="0">
              <a:spcBef>
                <a:spcPts val="1600"/>
              </a:spcBef>
              <a:spcAft>
                <a:spcPts val="1600"/>
              </a:spcAft>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9"/>
          <p:cNvSpPr txBox="1">
            <a:spLocks noGrp="1"/>
          </p:cNvSpPr>
          <p:nvPr>
            <p:ph type="title" idx="4294967295"/>
          </p:nvPr>
        </p:nvSpPr>
        <p:spPr>
          <a:xfrm>
            <a:off x="659000" y="26707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 ndëshkuese</a:t>
            </a:r>
            <a:endParaRPr/>
          </a:p>
          <a:p>
            <a:pPr marL="0" lvl="0" indent="0" algn="l" rtl="0">
              <a:spcBef>
                <a:spcPts val="0"/>
              </a:spcBef>
              <a:spcAft>
                <a:spcPts val="0"/>
              </a:spcAft>
              <a:buNone/>
            </a:pPr>
            <a:endParaRPr/>
          </a:p>
        </p:txBody>
      </p:sp>
      <p:graphicFrame>
        <p:nvGraphicFramePr>
          <p:cNvPr id="187" name="Google Shape;187;p29"/>
          <p:cNvGraphicFramePr/>
          <p:nvPr/>
        </p:nvGraphicFramePr>
        <p:xfrm>
          <a:off x="426013" y="1113825"/>
          <a:ext cx="8291975" cy="3748925"/>
        </p:xfrm>
        <a:graphic>
          <a:graphicData uri="http://schemas.openxmlformats.org/drawingml/2006/table">
            <a:tbl>
              <a:tblPr>
                <a:noFill/>
                <a:tableStyleId>{7832EAC3-23E9-462D-AF5D-122A47FCFF11}</a:tableStyleId>
              </a:tblPr>
              <a:tblGrid>
                <a:gridCol w="1658400">
                  <a:extLst>
                    <a:ext uri="{9D8B030D-6E8A-4147-A177-3AD203B41FA5}">
                      <a16:colId xmlns:a16="http://schemas.microsoft.com/office/drawing/2014/main" val="20000"/>
                    </a:ext>
                  </a:extLst>
                </a:gridCol>
                <a:gridCol w="1658725">
                  <a:extLst>
                    <a:ext uri="{9D8B030D-6E8A-4147-A177-3AD203B41FA5}">
                      <a16:colId xmlns:a16="http://schemas.microsoft.com/office/drawing/2014/main" val="20001"/>
                    </a:ext>
                  </a:extLst>
                </a:gridCol>
                <a:gridCol w="1658050">
                  <a:extLst>
                    <a:ext uri="{9D8B030D-6E8A-4147-A177-3AD203B41FA5}">
                      <a16:colId xmlns:a16="http://schemas.microsoft.com/office/drawing/2014/main" val="20002"/>
                    </a:ext>
                  </a:extLst>
                </a:gridCol>
                <a:gridCol w="1658400">
                  <a:extLst>
                    <a:ext uri="{9D8B030D-6E8A-4147-A177-3AD203B41FA5}">
                      <a16:colId xmlns:a16="http://schemas.microsoft.com/office/drawing/2014/main" val="20003"/>
                    </a:ext>
                  </a:extLst>
                </a:gridCol>
                <a:gridCol w="1658400">
                  <a:extLst>
                    <a:ext uri="{9D8B030D-6E8A-4147-A177-3AD203B41FA5}">
                      <a16:colId xmlns:a16="http://schemas.microsoft.com/office/drawing/2014/main" val="20004"/>
                    </a:ext>
                  </a:extLst>
                </a:gridCol>
              </a:tblGrid>
              <a:tr h="1249225">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Masë financiare</a:t>
                      </a:r>
                      <a:endParaRPr b="1">
                        <a:latin typeface="Times New Roman"/>
                        <a:ea typeface="Times New Roman"/>
                        <a:cs typeface="Times New Roman"/>
                        <a:sym typeface="Times New Roman"/>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b="1">
                        <a:latin typeface="Times New Roman"/>
                        <a:ea typeface="Times New Roman"/>
                        <a:cs typeface="Times New Roman"/>
                        <a:sym typeface="Times New Roman"/>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b="1">
                        <a:latin typeface="Times New Roman"/>
                        <a:ea typeface="Times New Roman"/>
                        <a:cs typeface="Times New Roman"/>
                        <a:sym typeface="Times New Roman"/>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b="1">
                        <a:latin typeface="Times New Roman"/>
                        <a:ea typeface="Times New Roman"/>
                        <a:cs typeface="Times New Roman"/>
                        <a:sym typeface="Times New Roman"/>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b="1">
                        <a:latin typeface="Times New Roman"/>
                        <a:ea typeface="Times New Roman"/>
                        <a:cs typeface="Times New Roman"/>
                        <a:sym typeface="Times New Roman"/>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499700">
                <a:tc>
                  <a:txBody>
                    <a:bodyPr/>
                    <a:lstStyle/>
                    <a:p>
                      <a:pPr marL="0" lvl="0" indent="0" algn="l" rtl="0">
                        <a:lnSpc>
                          <a:spcPct val="100000"/>
                        </a:lnSpc>
                        <a:spcBef>
                          <a:spcPts val="0"/>
                        </a:spcBef>
                        <a:spcAft>
                          <a:spcPts val="0"/>
                        </a:spcAft>
                        <a:buNone/>
                      </a:pPr>
                      <a:endParaRPr sz="1100">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a:latin typeface="Times New Roman"/>
                          <a:ea typeface="Times New Roman"/>
                          <a:cs typeface="Times New Roman"/>
                          <a:sym typeface="Times New Roman"/>
                        </a:rPr>
                        <a:t>700 000 (shtatëqind mijë) lekë</a:t>
                      </a:r>
                      <a:endParaRPr sz="1000">
                        <a:latin typeface="Times New Roman"/>
                        <a:ea typeface="Times New Roman"/>
                        <a:cs typeface="Times New Roman"/>
                        <a:sym typeface="Times New Roman"/>
                      </a:endParaRPr>
                    </a:p>
                    <a:p>
                      <a:pPr marL="0" lvl="0" indent="0" algn="just" rtl="0">
                        <a:lnSpc>
                          <a:spcPct val="115000"/>
                        </a:lnSpc>
                        <a:spcBef>
                          <a:spcPts val="1600"/>
                        </a:spcBef>
                        <a:spcAft>
                          <a:spcPts val="800"/>
                        </a:spcAft>
                        <a:buNone/>
                      </a:pPr>
                      <a:endParaRPr sz="11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15000"/>
                        </a:lnSpc>
                        <a:spcBef>
                          <a:spcPts val="0"/>
                        </a:spcBef>
                        <a:spcAft>
                          <a:spcPts val="800"/>
                        </a:spcAft>
                        <a:buNone/>
                      </a:pPr>
                      <a:r>
                        <a:rPr lang="en" sz="1100">
                          <a:latin typeface="Times New Roman"/>
                          <a:ea typeface="Times New Roman"/>
                          <a:cs typeface="Times New Roman"/>
                          <a:sym typeface="Times New Roman"/>
                        </a:rPr>
                        <a:t>Shtetasi, i cili hyn në territorin e Republikës së Shqipërisë dhe nuk deklaron ardhjen e tij nga zonat e prekura nga infeksioni COVID-19, të deklaruara nga organet kompetente, vendase ose të huaja apo ndërkombëtare</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15000"/>
                        </a:lnSpc>
                        <a:spcBef>
                          <a:spcPts val="0"/>
                        </a:spcBef>
                        <a:spcAft>
                          <a:spcPts val="800"/>
                        </a:spcAft>
                        <a:buNone/>
                      </a:pPr>
                      <a:r>
                        <a:rPr lang="en" sz="1100">
                          <a:latin typeface="Times New Roman"/>
                          <a:ea typeface="Times New Roman"/>
                          <a:cs typeface="Times New Roman"/>
                          <a:sym typeface="Times New Roman"/>
                        </a:rPr>
                        <a:t>Shtetasi, i cili hyn nga zonat e prekura në territorin e Republikës së Shqipërisë, që nuk vetëkarantinohet për një periudhë 14-ditore në ambientet e banesës së tij, si një masë parandaluese për mospërhapjen e infeksionit të shkaktuar nga COVID–19</a:t>
                      </a:r>
                      <a:endParaRPr sz="11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15000"/>
                        </a:lnSpc>
                        <a:spcBef>
                          <a:spcPts val="0"/>
                        </a:spcBef>
                        <a:spcAft>
                          <a:spcPts val="800"/>
                        </a:spcAft>
                        <a:buNone/>
                      </a:pPr>
                      <a:r>
                        <a:rPr lang="en" sz="1100">
                          <a:latin typeface="Times New Roman"/>
                          <a:ea typeface="Times New Roman"/>
                          <a:cs typeface="Times New Roman"/>
                          <a:sym typeface="Times New Roman"/>
                        </a:rPr>
                        <a:t>Shtetasi, i cili vjen nga zonat e prekura dhe nuk zbaton urdhrin e dhënë nga organet kompetente për vetëkarantinimin e detyrueshëm</a:t>
                      </a:r>
                      <a:endParaRPr sz="11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15000"/>
                        </a:lnSpc>
                        <a:spcBef>
                          <a:spcPts val="0"/>
                        </a:spcBef>
                        <a:spcAft>
                          <a:spcPts val="0"/>
                        </a:spcAft>
                        <a:buNone/>
                      </a:pPr>
                      <a:r>
                        <a:rPr lang="en" sz="1100">
                          <a:latin typeface="Times New Roman"/>
                          <a:ea typeface="Times New Roman"/>
                          <a:cs typeface="Times New Roman"/>
                          <a:sym typeface="Times New Roman"/>
                        </a:rPr>
                        <a:t>Shtetasi, i cili ka rezultuar pozitiv dhe nuk zbaton urdhrin e dhënë nga organet kompetente për vetëkarantinimin e detyrueshëm</a:t>
                      </a:r>
                      <a:endParaRPr sz="1100">
                        <a:latin typeface="Times New Roman"/>
                        <a:ea typeface="Times New Roman"/>
                        <a:cs typeface="Times New Roman"/>
                        <a:sym typeface="Times New Roman"/>
                      </a:endParaRPr>
                    </a:p>
                    <a:p>
                      <a:pPr marL="0" lvl="0" indent="0" algn="just" rtl="0">
                        <a:spcBef>
                          <a:spcPts val="1600"/>
                        </a:spcBef>
                        <a:spcAft>
                          <a:spcPts val="0"/>
                        </a:spcAft>
                        <a:buNone/>
                      </a:pP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0"/>
          <p:cNvSpPr txBox="1">
            <a:spLocks noGrp="1"/>
          </p:cNvSpPr>
          <p:nvPr>
            <p:ph type="title"/>
          </p:nvPr>
        </p:nvSpPr>
        <p:spPr>
          <a:xfrm>
            <a:off x="727650" y="647525"/>
            <a:ext cx="7688700" cy="70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Udhëtimi ndërqytetas dhe brenda qyteteve</a:t>
            </a:r>
            <a:endParaRPr/>
          </a:p>
          <a:p>
            <a:pPr marL="0" lvl="0" indent="0" algn="l" rtl="0">
              <a:spcBef>
                <a:spcPts val="0"/>
              </a:spcBef>
              <a:spcAft>
                <a:spcPts val="0"/>
              </a:spcAft>
              <a:buNone/>
            </a:pPr>
            <a:endParaRPr/>
          </a:p>
        </p:txBody>
      </p:sp>
      <p:sp>
        <p:nvSpPr>
          <p:cNvPr id="193" name="Google Shape;193;p30"/>
          <p:cNvSpPr txBox="1">
            <a:spLocks noGrp="1"/>
          </p:cNvSpPr>
          <p:nvPr>
            <p:ph type="body" idx="1"/>
          </p:nvPr>
        </p:nvSpPr>
        <p:spPr>
          <a:xfrm>
            <a:off x="131850" y="1351025"/>
            <a:ext cx="8880300" cy="37926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Kufizohet lëvizja në të gjitha qëndrat urbane të Republikës së Shqipërisë për të gjitha kategoritë (këmbësorë, biçikleta, ciklomotor, motormjete dhe mjete) nga data 23.03.2020 ne fashën kohore 13:00 - 05:00.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Lejohet të kryejnë aktivitetin e tyre vetëm në fashën kohore 05:00 - 13:00 nga data 23.03.2020: pikat e shitjes së produkteve ushqimore me pakicë dhe shumicë, pikat e tregtisë së barnave, produkeve mjekësore dhe institucionet financiare.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Lejohet vetëm qarkullimi (autoambulancat dhe automjetet e personelit shëndetësor dhe social dhe shërbimet mbështetëse në strukturat e kujdesit shëndetësor, publike dhe jopublike, personeli i farmacive publike dhe jopublike, personeli që ofron shërbimet e furnizimit me ushqime, medikamente, shërbimet e kateringut, shërbimet postare, zjarrfikëse, funerale, energjisë, ujësjellës kanalizime, shërbimet private të ruajtjes së sigurisë së objekteve, shërbimet aeroportuale dhe personeli i linjave ajrore), duke dërguar pranë adresës së email </a:t>
            </a:r>
            <a:r>
              <a:rPr lang="en" sz="1400" u="sng">
                <a:solidFill>
                  <a:srgbClr val="000000"/>
                </a:solidFill>
                <a:latin typeface="Times New Roman"/>
                <a:ea typeface="Times New Roman"/>
                <a:cs typeface="Times New Roman"/>
                <a:sym typeface="Times New Roman"/>
                <a:hlinkClick r:id="rId3"/>
              </a:rPr>
              <a:t>policiarrugore@asp.gov.al</a:t>
            </a:r>
            <a:r>
              <a:rPr lang="en" sz="1400">
                <a:solidFill>
                  <a:srgbClr val="000000"/>
                </a:solidFill>
                <a:latin typeface="Times New Roman"/>
                <a:ea typeface="Times New Roman"/>
                <a:cs typeface="Times New Roman"/>
                <a:sym typeface="Times New Roman"/>
              </a:rPr>
              <a:t> listën e personave të autorizuar. </a:t>
            </a:r>
            <a:endParaRPr sz="1400">
              <a:solidFill>
                <a:srgbClr val="000000"/>
              </a:solidFill>
              <a:latin typeface="Times New Roman"/>
              <a:ea typeface="Times New Roman"/>
              <a:cs typeface="Times New Roman"/>
              <a:sym typeface="Times New Roman"/>
            </a:endParaRPr>
          </a:p>
          <a:p>
            <a:pPr marL="457200" lvl="0" indent="0" algn="l" rtl="0">
              <a:lnSpc>
                <a:spcPct val="150000"/>
              </a:lnSpc>
              <a:spcBef>
                <a:spcPts val="8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1"/>
          <p:cNvSpPr txBox="1">
            <a:spLocks noGrp="1"/>
          </p:cNvSpPr>
          <p:nvPr>
            <p:ph type="title"/>
          </p:nvPr>
        </p:nvSpPr>
        <p:spPr>
          <a:xfrm>
            <a:off x="727650" y="643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Udhëtimi ndërqytetas dhe brenda qyteteve</a:t>
            </a:r>
            <a:endParaRPr/>
          </a:p>
          <a:p>
            <a:pPr marL="0" lvl="0" indent="0" algn="l" rtl="0">
              <a:spcBef>
                <a:spcPts val="0"/>
              </a:spcBef>
              <a:spcAft>
                <a:spcPts val="0"/>
              </a:spcAft>
              <a:buNone/>
            </a:pPr>
            <a:endParaRPr/>
          </a:p>
        </p:txBody>
      </p:sp>
      <p:sp>
        <p:nvSpPr>
          <p:cNvPr id="199" name="Google Shape;199;p31"/>
          <p:cNvSpPr txBox="1">
            <a:spLocks noGrp="1"/>
          </p:cNvSpPr>
          <p:nvPr>
            <p:ph type="body" idx="1"/>
          </p:nvPr>
        </p:nvSpPr>
        <p:spPr>
          <a:xfrm>
            <a:off x="0" y="1235675"/>
            <a:ext cx="8997600" cy="39078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Lejohet qarkullimi i automjeteve të personelit të medias, duke paraqitur dokumentin e tyre të punësimit ose kartën e gazetarit.</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me një afat të papërcaktuar qarkullimi në rrugët Tiranë-Durrës, Shkodër-Lezhë, Elbasan-Korçë, Lushnjë-Fier dhe Fier-Vlorë për të gjitha llojet e automjeteve private, përfshi mjetet e transportit të qytetarëve.</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Nga data 15 mars, ndalohet deri në një urdhër të dytë lëvizja e mjeteve të transportit publik për udhëtarët qytetas, ndërqytetas dhe rrethqytetas.</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lëvizjesa me automjete private/shtetërore të punonjësve të administratës publike të institucioneve qendrore dhe atyre vendor, puna e të cilëve lidhet me qëndrimin e tyre në zyrë dhe jo në terren. Përjashtim nga ky rregull bëjnë punonjësit e ministrisë së shëndetësisë dhe mbrojtjes sociale, përfshirë personelin mjekësor dhe infermjeror, punonjësit e Ministrisë së mbrojtjes, Ministrisë së Financave apo të prefekturave dhe bashkive që janë të përfshirë në listën prioritare të firmosur nga titullari I institucionit</a:t>
            </a:r>
            <a:endParaRPr sz="1400">
              <a:solidFill>
                <a:srgbClr val="000000"/>
              </a:solidFill>
              <a:latin typeface="Times New Roman"/>
              <a:ea typeface="Times New Roman"/>
              <a:cs typeface="Times New Roman"/>
              <a:sym typeface="Times New Roman"/>
            </a:endParaRPr>
          </a:p>
          <a:p>
            <a:pPr marL="457200" lvl="0" indent="0" algn="l" rtl="0">
              <a:lnSpc>
                <a:spcPct val="150000"/>
              </a:lnSpc>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2"/>
          <p:cNvSpPr txBox="1">
            <a:spLocks noGrp="1"/>
          </p:cNvSpPr>
          <p:nvPr>
            <p:ph type="title"/>
          </p:nvPr>
        </p:nvSpPr>
        <p:spPr>
          <a:xfrm>
            <a:off x="727650" y="6445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Udhëtimi brenda qyteteve</a:t>
            </a:r>
            <a:endParaRPr/>
          </a:p>
        </p:txBody>
      </p:sp>
      <p:sp>
        <p:nvSpPr>
          <p:cNvPr id="205" name="Google Shape;205;p32"/>
          <p:cNvSpPr txBox="1">
            <a:spLocks noGrp="1"/>
          </p:cNvSpPr>
          <p:nvPr>
            <p:ph type="body" idx="1"/>
          </p:nvPr>
        </p:nvSpPr>
        <p:spPr>
          <a:xfrm>
            <a:off x="146550" y="1263125"/>
            <a:ext cx="8850900" cy="3880200"/>
          </a:xfrm>
          <a:prstGeom prst="rect">
            <a:avLst/>
          </a:prstGeom>
        </p:spPr>
        <p:txBody>
          <a:bodyPr spcFirstLastPara="1" wrap="square" lIns="91425" tIns="91425" rIns="91425" bIns="91425" anchor="t" anchorCtr="0">
            <a:noAutofit/>
          </a:bodyPr>
          <a:lstStyle/>
          <a:p>
            <a:pPr marL="457200" lvl="0" indent="0" algn="just" rtl="0">
              <a:lnSpc>
                <a:spcPct val="150000"/>
              </a:lnSpc>
              <a:spcBef>
                <a:spcPts val="0"/>
              </a:spcBef>
              <a:spcAft>
                <a:spcPts val="0"/>
              </a:spcAft>
              <a:buNone/>
            </a:pP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8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Nga data 23.03.2020 do të lejohen të qarkullojnë automjetet që kanë autorizim të veçantë: a) makinat e punonjësve shtetërore; b) mjetet e transportit të punëtorëve të bizneseve. Për autorizimin e këtyre mjeteve duhet telefonuar në numrat e policisë 069 412 2223; 069 412 2224.</a:t>
            </a:r>
            <a:endParaRPr sz="1400">
              <a:solidFill>
                <a:srgbClr val="000000"/>
              </a:solidFill>
              <a:latin typeface="Times New Roman"/>
              <a:ea typeface="Times New Roman"/>
              <a:cs typeface="Times New Roman"/>
              <a:sym typeface="Times New Roman"/>
            </a:endParaRPr>
          </a:p>
          <a:p>
            <a:pPr marL="457200" lvl="0" indent="0" algn="just" rtl="0">
              <a:lnSpc>
                <a:spcPct val="150000"/>
              </a:lnSpc>
              <a:spcBef>
                <a:spcPts val="800"/>
              </a:spcBef>
              <a:spcAft>
                <a:spcPts val="0"/>
              </a:spcAft>
              <a:buNone/>
            </a:pP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8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Çdo ditë lejohet qarkullimi i makinave të pajisura me autorizim të posaçëm nga autoritet kompetente dhe mjetet e transportit të punonjësve në institucionet publike dhe/ose private të cilët lejohen të qarkullojnë në intervalin kohor 05:00 - 13:00. </a:t>
            </a:r>
            <a:endParaRPr sz="1400">
              <a:solidFill>
                <a:srgbClr val="000000"/>
              </a:solidFill>
              <a:latin typeface="Times New Roman"/>
              <a:ea typeface="Times New Roman"/>
              <a:cs typeface="Times New Roman"/>
              <a:sym typeface="Times New Roman"/>
            </a:endParaRPr>
          </a:p>
          <a:p>
            <a:pPr marL="457200" lvl="0" indent="0" algn="l" rtl="0">
              <a:lnSpc>
                <a:spcPct val="150000"/>
              </a:lnSpc>
              <a:spcBef>
                <a:spcPts val="8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3"/>
          <p:cNvSpPr txBox="1">
            <a:spLocks noGrp="1"/>
          </p:cNvSpPr>
          <p:nvPr>
            <p:ph type="title"/>
          </p:nvPr>
        </p:nvSpPr>
        <p:spPr>
          <a:xfrm>
            <a:off x="825575" y="5360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Lëvizja e këmbësorëve</a:t>
            </a:r>
            <a:endParaRPr/>
          </a:p>
        </p:txBody>
      </p:sp>
      <p:sp>
        <p:nvSpPr>
          <p:cNvPr id="211" name="Google Shape;211;p33"/>
          <p:cNvSpPr txBox="1">
            <a:spLocks noGrp="1"/>
          </p:cNvSpPr>
          <p:nvPr>
            <p:ph type="body" idx="1"/>
          </p:nvPr>
        </p:nvSpPr>
        <p:spPr>
          <a:xfrm>
            <a:off x="0" y="1403928"/>
            <a:ext cx="9144000" cy="35010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Nga data 15.03.2020 kufizohet</a:t>
            </a:r>
            <a:r>
              <a:rPr lang="en" sz="1400" dirty="0">
                <a:solidFill>
                  <a:srgbClr val="1A1A1A"/>
                </a:solidFill>
                <a:latin typeface="Times New Roman"/>
                <a:ea typeface="Times New Roman"/>
                <a:cs typeface="Times New Roman"/>
                <a:sym typeface="Times New Roman"/>
              </a:rPr>
              <a:t> levizja në parqe dhe zona të gjelbërta të hapura në zona urbane duke respektuar detyrimin per te mos u grumbulluar në më shumë se 2 persona, të cilët duhet të respektojnë distancën prej jo më pak se 2 metra midis tyre. </a:t>
            </a:r>
            <a:endParaRPr sz="1400" dirty="0">
              <a:solidFill>
                <a:srgbClr val="1A1A1A"/>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 Nga data 16.03.2020, ndalohet lëvizja e kembësorëve pensionistë në zonat urbane deri në një urdhër të dytë, me përjashtim te rasteve kur kane një autorizim për te lëvizur ose emergjencave shëndetesore. </a:t>
            </a:r>
            <a:endParaRPr sz="1400" dirty="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Nga data 23.03.2020 lejohet levizja e këmbësoreve në zonat urbane vetëm në fashat orare 05:00 -13:00, përveçse kur personi eshte i pajisur me autorizim për të lëvizur ose lëviz për emergjencë shëndetësore.</a:t>
            </a:r>
            <a:endParaRPr sz="1400" dirty="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Gjatë periudhës së gjendjes së epidemisë së shkaktuar nga COVID-19, orari i punës për nëpunësit civilë dhe punonjësit e tjerë të administratës publike/shtetërore është 08:00-13:00</a:t>
            </a:r>
            <a:endParaRPr sz="1400" dirty="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Punonjësit e institucioneve financiare, të linjave prodhuese e ushqimore dhe të gjitha aktivitetet e lejuara sipas tabelës të publikuar,  do të lejohen të qarkullojnë vetëm për itinerarin shtëpi-punë. </a:t>
            </a:r>
            <a:endParaRPr sz="1400" dirty="0">
              <a:solidFill>
                <a:srgbClr val="000000"/>
              </a:solidFill>
              <a:latin typeface="Times New Roman"/>
              <a:ea typeface="Times New Roman"/>
              <a:cs typeface="Times New Roman"/>
              <a:sym typeface="Times New Roman"/>
            </a:endParaRPr>
          </a:p>
          <a:p>
            <a:pPr marL="0" lvl="0" indent="0" algn="l" rtl="0">
              <a:spcBef>
                <a:spcPts val="1600"/>
              </a:spcBef>
              <a:spcAft>
                <a:spcPts val="1600"/>
              </a:spcAft>
              <a:buNone/>
            </a:pPr>
            <a:endParaRPr sz="1400" dirty="0">
              <a:solidFill>
                <a:srgbClr val="000000"/>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graphicFrame>
        <p:nvGraphicFramePr>
          <p:cNvPr id="216" name="Google Shape;216;p34"/>
          <p:cNvGraphicFramePr/>
          <p:nvPr/>
        </p:nvGraphicFramePr>
        <p:xfrm>
          <a:off x="31122" y="53085"/>
          <a:ext cx="9081775" cy="5025000"/>
        </p:xfrm>
        <a:graphic>
          <a:graphicData uri="http://schemas.openxmlformats.org/drawingml/2006/table">
            <a:tbl>
              <a:tblPr>
                <a:noFill/>
                <a:tableStyleId>{7832EAC3-23E9-462D-AF5D-122A47FCFF11}</a:tableStyleId>
              </a:tblPr>
              <a:tblGrid>
                <a:gridCol w="2277100">
                  <a:extLst>
                    <a:ext uri="{9D8B030D-6E8A-4147-A177-3AD203B41FA5}">
                      <a16:colId xmlns:a16="http://schemas.microsoft.com/office/drawing/2014/main" val="20000"/>
                    </a:ext>
                  </a:extLst>
                </a:gridCol>
                <a:gridCol w="2277100">
                  <a:extLst>
                    <a:ext uri="{9D8B030D-6E8A-4147-A177-3AD203B41FA5}">
                      <a16:colId xmlns:a16="http://schemas.microsoft.com/office/drawing/2014/main" val="20001"/>
                    </a:ext>
                  </a:extLst>
                </a:gridCol>
                <a:gridCol w="2277100">
                  <a:extLst>
                    <a:ext uri="{9D8B030D-6E8A-4147-A177-3AD203B41FA5}">
                      <a16:colId xmlns:a16="http://schemas.microsoft.com/office/drawing/2014/main" val="20002"/>
                    </a:ext>
                  </a:extLst>
                </a:gridCol>
                <a:gridCol w="2250475">
                  <a:extLst>
                    <a:ext uri="{9D8B030D-6E8A-4147-A177-3AD203B41FA5}">
                      <a16:colId xmlns:a16="http://schemas.microsoft.com/office/drawing/2014/main" val="20003"/>
                    </a:ext>
                  </a:extLst>
                </a:gridCol>
              </a:tblGrid>
              <a:tr h="659400">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b="1">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Masë financiare</a:t>
                      </a:r>
                      <a:endParaRPr>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Bllokim automjeti/</a:t>
                      </a:r>
                      <a:endParaRPr b="1">
                        <a:latin typeface="Times New Roman"/>
                        <a:ea typeface="Times New Roman"/>
                        <a:cs typeface="Times New Roman"/>
                        <a:sym typeface="Times New Roman"/>
                      </a:endParaRPr>
                    </a:p>
                    <a:p>
                      <a:pPr marL="0" lvl="0" indent="0" algn="l" rtl="0">
                        <a:spcBef>
                          <a:spcPts val="0"/>
                        </a:spcBef>
                        <a:spcAft>
                          <a:spcPts val="0"/>
                        </a:spcAft>
                        <a:buNone/>
                      </a:pPr>
                      <a:r>
                        <a:rPr lang="en" b="1">
                          <a:latin typeface="Times New Roman"/>
                          <a:ea typeface="Times New Roman"/>
                          <a:cs typeface="Times New Roman"/>
                          <a:sym typeface="Times New Roman"/>
                        </a:rPr>
                        <a:t>Mjeti lëvizës</a:t>
                      </a:r>
                      <a:endParaRPr b="1">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a:latin typeface="Times New Roman"/>
                          <a:ea typeface="Times New Roman"/>
                          <a:cs typeface="Times New Roman"/>
                          <a:sym typeface="Times New Roman"/>
                        </a:rPr>
                        <a:t>Heqje e lejes së drejtimit</a:t>
                      </a:r>
                      <a:endParaRPr>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0"/>
                  </a:ext>
                </a:extLst>
              </a:tr>
              <a:tr h="1055925">
                <a:tc>
                  <a:txBody>
                    <a:bodyPr/>
                    <a:lstStyle/>
                    <a:p>
                      <a:pPr marL="0" lvl="0" indent="0" algn="just" rtl="0">
                        <a:lnSpc>
                          <a:spcPct val="100000"/>
                        </a:lnSpc>
                        <a:spcBef>
                          <a:spcPts val="0"/>
                        </a:spcBef>
                        <a:spcAft>
                          <a:spcPts val="1600"/>
                        </a:spcAft>
                        <a:buNone/>
                      </a:pPr>
                      <a:r>
                        <a:rPr lang="en" sz="1000">
                          <a:latin typeface="Times New Roman"/>
                          <a:ea typeface="Times New Roman"/>
                          <a:cs typeface="Times New Roman"/>
                          <a:sym typeface="Times New Roman"/>
                        </a:rPr>
                        <a:t>Individët, të cilët nuk zbatojnë urdhrin për  ndalimin  e lëvizjes për këmbësorët sipas	orareve të përcaktuara,</a:t>
                      </a:r>
                      <a:endParaRPr sz="1000">
                        <a:latin typeface="Times New Roman"/>
                        <a:ea typeface="Times New Roman"/>
                        <a:cs typeface="Times New Roman"/>
                        <a:sym typeface="Times New Roman"/>
                      </a:endParaRPr>
                    </a:p>
                  </a:txBody>
                  <a:tcPr marL="91425" marR="91425" marT="91425" marB="91425"/>
                </a:tc>
                <a:tc>
                  <a:txBody>
                    <a:bodyPr/>
                    <a:lstStyle/>
                    <a:p>
                      <a:pPr marL="0" lvl="0" indent="0" algn="just" rtl="0">
                        <a:lnSpc>
                          <a:spcPct val="115000"/>
                        </a:lnSpc>
                        <a:spcBef>
                          <a:spcPts val="0"/>
                        </a:spcBef>
                        <a:spcAft>
                          <a:spcPts val="1600"/>
                        </a:spcAft>
                        <a:buNone/>
                      </a:pPr>
                      <a:r>
                        <a:rPr lang="en" sz="1100">
                          <a:latin typeface="Times New Roman"/>
                          <a:ea typeface="Times New Roman"/>
                          <a:cs typeface="Times New Roman"/>
                          <a:sym typeface="Times New Roman"/>
                        </a:rPr>
                        <a:t>10 000 (dhjetë  mijë)  lekë</a:t>
                      </a:r>
                      <a:endParaRPr sz="1100"/>
                    </a:p>
                  </a:txBody>
                  <a:tcPr marL="91425" marR="91425" marT="91425" marB="91425"/>
                </a:tc>
                <a:tc>
                  <a:txBody>
                    <a:bodyPr/>
                    <a:lstStyle/>
                    <a:p>
                      <a:pPr marL="0" lvl="0" indent="0" algn="just" rtl="0">
                        <a:lnSpc>
                          <a:spcPct val="115000"/>
                        </a:lnSpc>
                        <a:spcBef>
                          <a:spcPts val="0"/>
                        </a:spcBef>
                        <a:spcAft>
                          <a:spcPts val="1600"/>
                        </a:spcAft>
                        <a:buNone/>
                      </a:pPr>
                      <a:r>
                        <a:rPr lang="en" sz="1100">
                          <a:latin typeface="Times New Roman"/>
                          <a:ea typeface="Times New Roman"/>
                          <a:cs typeface="Times New Roman"/>
                          <a:sym typeface="Times New Roman"/>
                        </a:rPr>
                        <a:t>3  muaj  të automjetit privat, nëse e disponon një të tillë</a:t>
                      </a:r>
                      <a:br>
                        <a:rPr lang="en" sz="1100">
                          <a:latin typeface="Times New Roman"/>
                          <a:ea typeface="Times New Roman"/>
                          <a:cs typeface="Times New Roman"/>
                          <a:sym typeface="Times New Roman"/>
                        </a:rPr>
                      </a:br>
                      <a:endParaRPr sz="1100"/>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1053850">
                <a:tc>
                  <a:txBody>
                    <a:bodyPr/>
                    <a:lstStyle/>
                    <a:p>
                      <a:pPr marL="0" lvl="0" indent="0" algn="just" rtl="0">
                        <a:lnSpc>
                          <a:spcPct val="100000"/>
                        </a:lnSpc>
                        <a:spcBef>
                          <a:spcPts val="0"/>
                        </a:spcBef>
                        <a:spcAft>
                          <a:spcPts val="1600"/>
                        </a:spcAft>
                        <a:buNone/>
                      </a:pPr>
                      <a:r>
                        <a:rPr lang="en" sz="1000">
                          <a:latin typeface="Times New Roman"/>
                          <a:ea typeface="Times New Roman"/>
                          <a:cs typeface="Times New Roman"/>
                          <a:sym typeface="Times New Roman"/>
                        </a:rPr>
                        <a:t>Individët,  të  cilët  nuk  zbatojnë  urdhrin për  kufizimin  e lëvizjeve   në   parqe   dhe   zona   të   gjelbërta   të hapura,  në  zonat  urbane,  apo  mjedise  të  tjera publike  të  hapura,</a:t>
                      </a:r>
                      <a:endParaRPr sz="1000"/>
                    </a:p>
                  </a:txBody>
                  <a:tcPr marL="91425" marR="91425" marT="0" marB="0"/>
                </a:tc>
                <a:tc>
                  <a:txBody>
                    <a:bodyPr/>
                    <a:lstStyle/>
                    <a:p>
                      <a:pPr marL="0" lvl="0" indent="0" algn="just" rtl="0">
                        <a:lnSpc>
                          <a:spcPct val="115000"/>
                        </a:lnSpc>
                        <a:spcBef>
                          <a:spcPts val="0"/>
                        </a:spcBef>
                        <a:spcAft>
                          <a:spcPts val="1600"/>
                        </a:spcAft>
                        <a:buNone/>
                      </a:pPr>
                      <a:r>
                        <a:rPr lang="en" sz="1100">
                          <a:latin typeface="Times New Roman"/>
                          <a:ea typeface="Times New Roman"/>
                          <a:cs typeface="Times New Roman"/>
                          <a:sym typeface="Times New Roman"/>
                        </a:rPr>
                        <a:t>20 000 (njëzet mijë) lekë</a:t>
                      </a:r>
                      <a:endParaRPr sz="1100"/>
                    </a:p>
                  </a:txBody>
                  <a:tcPr marL="91425" marR="91425" marT="91425" marB="91425"/>
                </a:tc>
                <a:tc>
                  <a:txBody>
                    <a:bodyPr/>
                    <a:lstStyle/>
                    <a:p>
                      <a:pPr marL="0" lvl="0" indent="0" algn="just" rtl="0">
                        <a:lnSpc>
                          <a:spcPct val="115000"/>
                        </a:lnSpc>
                        <a:spcBef>
                          <a:spcPts val="0"/>
                        </a:spcBef>
                        <a:spcAft>
                          <a:spcPts val="1600"/>
                        </a:spcAft>
                        <a:buNone/>
                      </a:pPr>
                      <a:r>
                        <a:rPr lang="en" sz="1100">
                          <a:latin typeface="Times New Roman"/>
                          <a:ea typeface="Times New Roman"/>
                          <a:cs typeface="Times New Roman"/>
                          <a:sym typeface="Times New Roman"/>
                        </a:rPr>
                        <a:t>3  muaj  të automjetit privat, nëse e disponon një të tillë</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987050">
                <a:tc>
                  <a:txBody>
                    <a:bodyPr/>
                    <a:lstStyle/>
                    <a:p>
                      <a:pPr marL="0" lvl="0" indent="0" algn="just" rtl="0">
                        <a:lnSpc>
                          <a:spcPct val="100000"/>
                        </a:lnSpc>
                        <a:spcBef>
                          <a:spcPts val="0"/>
                        </a:spcBef>
                        <a:spcAft>
                          <a:spcPts val="1600"/>
                        </a:spcAft>
                        <a:buNone/>
                      </a:pPr>
                      <a:r>
                        <a:rPr lang="en" sz="1000">
                          <a:latin typeface="Times New Roman"/>
                          <a:ea typeface="Times New Roman"/>
                          <a:cs typeface="Times New Roman"/>
                          <a:sym typeface="Times New Roman"/>
                        </a:rPr>
                        <a:t>Per individët, te cilët, ne kushtet e shkeljes se ndalimit te qarkullimit, lëvizin  me  biçikletë,  ciklomotorr  ose  motomjet, </a:t>
                      </a:r>
                      <a:endParaRPr sz="1000">
                        <a:latin typeface="Times New Roman"/>
                        <a:ea typeface="Times New Roman"/>
                        <a:cs typeface="Times New Roman"/>
                        <a:sym typeface="Times New Roman"/>
                      </a:endParaRPr>
                    </a:p>
                  </a:txBody>
                  <a:tcPr marL="91425" marR="91425" marT="0"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sz="1100">
                          <a:latin typeface="Times New Roman"/>
                          <a:ea typeface="Times New Roman"/>
                          <a:cs typeface="Times New Roman"/>
                          <a:sym typeface="Times New Roman"/>
                        </a:rPr>
                        <a:t>3 muaj të mjetit levizës </a:t>
                      </a:r>
                      <a:endParaRPr sz="11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1268775">
                <a:tc>
                  <a:txBody>
                    <a:bodyPr/>
                    <a:lstStyle/>
                    <a:p>
                      <a:pPr marL="0" lvl="0" indent="0" algn="just" rtl="0">
                        <a:lnSpc>
                          <a:spcPct val="115000"/>
                        </a:lnSpc>
                        <a:spcBef>
                          <a:spcPts val="0"/>
                        </a:spcBef>
                        <a:spcAft>
                          <a:spcPts val="1600"/>
                        </a:spcAft>
                        <a:buNone/>
                      </a:pPr>
                      <a:r>
                        <a:rPr lang="en" sz="1000">
                          <a:latin typeface="Times New Roman"/>
                          <a:ea typeface="Times New Roman"/>
                          <a:cs typeface="Times New Roman"/>
                          <a:sym typeface="Times New Roman"/>
                        </a:rPr>
                        <a:t>Drejtuesit e automjeteve, të cilët nuk zbatojnë ndalimin e qarkullimit të mjeteve të transportit, publik dhe privat, përfshirë automjetet private, në zonat dhe oraret e përcaktuara</a:t>
                      </a:r>
                      <a:endParaRPr sz="1000">
                        <a:latin typeface="Times New Roman"/>
                        <a:ea typeface="Times New Roman"/>
                        <a:cs typeface="Times New Roman"/>
                        <a:sym typeface="Times New Roman"/>
                      </a:endParaRPr>
                    </a:p>
                  </a:txBody>
                  <a:tcPr marL="91425" marR="91425" marT="0"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sz="11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sz="1100"/>
                        <a:t>3 vite (përjashtohen personat e autorizuar)</a:t>
                      </a:r>
                      <a:endParaRPr sz="110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5"/>
          <p:cNvSpPr txBox="1">
            <a:spLocks noGrp="1"/>
          </p:cNvSpPr>
          <p:nvPr>
            <p:ph type="title"/>
          </p:nvPr>
        </p:nvSpPr>
        <p:spPr>
          <a:xfrm>
            <a:off x="7276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Masat mbi organizimin spitalor dhe mjekësor</a:t>
            </a:r>
            <a:endParaRPr/>
          </a:p>
          <a:p>
            <a:pPr marL="0" lvl="0" indent="0" algn="l" rtl="0">
              <a:spcBef>
                <a:spcPts val="0"/>
              </a:spcBef>
              <a:spcAft>
                <a:spcPts val="0"/>
              </a:spcAft>
              <a:buNone/>
            </a:pPr>
            <a:endParaRPr/>
          </a:p>
        </p:txBody>
      </p:sp>
      <p:sp>
        <p:nvSpPr>
          <p:cNvPr id="222" name="Google Shape;222;p35"/>
          <p:cNvSpPr txBox="1">
            <a:spLocks noGrp="1"/>
          </p:cNvSpPr>
          <p:nvPr>
            <p:ph type="body" idx="1"/>
          </p:nvPr>
        </p:nvSpPr>
        <p:spPr>
          <a:xfrm>
            <a:off x="45750" y="1258250"/>
            <a:ext cx="9052500" cy="37032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Spitalet dhe qendrat shëndetësore duhet të marrin masa për të sigururar mjetet e mbrojtes personale dhe dezinfektuese në mjediset e tyre dhe për të siguruar kushte për izolimin e pacientëve sipas nevojës dhe rekomandimeve përkatëse të ISHP.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Caktohet ngritja e karantinës në Spitalin Infektiv sipas kritereve të përcaktuara në Urdhërin përkatës te Ministres përgjegjëse për shëndetësinë.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Caktohet struktura për ngritjen e karantinës në Durrës.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Është miratuar “Protokolli i veprimit per personelin e Njesise se Koordinimit te Urgjencave mjekesore dhe Autoambulancave ne terren” dhe “Protokolli 2019-nCoV per personelin mjekesor”</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Azhornohet lista e sëmundjeve infektive të detyrueshme për tu raportuar nga institucionet shëndetësore, përfshirë COVID-19.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eksporti i barnave dhe i pajisjeve mjekësore në mungesë të autorizimit të posaçem të lëshuar prej Ministrit te Shëndetësisë dhe Mbrojtjes Sociale.</a:t>
            </a:r>
            <a:endParaRPr sz="1400">
              <a:solidFill>
                <a:srgbClr val="000000"/>
              </a:solidFill>
              <a:latin typeface="Times New Roman"/>
              <a:ea typeface="Times New Roman"/>
              <a:cs typeface="Times New Roman"/>
              <a:sym typeface="Times New Roman"/>
            </a:endParaRPr>
          </a:p>
          <a:p>
            <a:pPr marL="457200" lvl="0" indent="0" algn="l" rtl="0">
              <a:lnSpc>
                <a:spcPct val="150000"/>
              </a:lnSpc>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6"/>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Masat mbi organizimin spitalor dhe mjekësor</a:t>
            </a:r>
            <a:endParaRPr/>
          </a:p>
          <a:p>
            <a:pPr marL="0" lvl="0" indent="0" algn="l" rtl="0">
              <a:spcBef>
                <a:spcPts val="0"/>
              </a:spcBef>
              <a:spcAft>
                <a:spcPts val="0"/>
              </a:spcAft>
              <a:buNone/>
            </a:pPr>
            <a:endParaRPr/>
          </a:p>
        </p:txBody>
      </p:sp>
      <p:sp>
        <p:nvSpPr>
          <p:cNvPr id="228" name="Google Shape;228;p36"/>
          <p:cNvSpPr txBox="1">
            <a:spLocks noGrp="1"/>
          </p:cNvSpPr>
          <p:nvPr>
            <p:ph type="body" idx="1"/>
          </p:nvPr>
        </p:nvSpPr>
        <p:spPr>
          <a:xfrm>
            <a:off x="0" y="1329050"/>
            <a:ext cx="9144000" cy="38145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grumbullimi i pacientëve në ambjente të brendshme, institucioneve të kujdesit shëndetësor, poliklinika dhe spitale, publike dhe jopublike. Të respektohet distanca prej 1.5 m nga njeriu tek njeriu, dhe midis pacientit dhe operatorit të shërbimit. </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Ndalohet prania e femiljarëve dhe të afërmve shoqërues në mjediset e konsultave, poliklinikave dhe qëndrave shëndetësore.</a:t>
            </a: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Pezullohen deri në datën 3 prill 2020: </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Calibri"/>
                <a:ea typeface="Calibri"/>
                <a:cs typeface="Calibri"/>
                <a:sym typeface="Calibri"/>
              </a:rPr>
              <a:t>s</a:t>
            </a:r>
            <a:r>
              <a:rPr lang="en" sz="1400">
                <a:solidFill>
                  <a:srgbClr val="000000"/>
                </a:solidFill>
                <a:latin typeface="Times New Roman"/>
                <a:ea typeface="Times New Roman"/>
                <a:cs typeface="Times New Roman"/>
                <a:sym typeface="Times New Roman"/>
              </a:rPr>
              <a:t>hqyrtimi i ankesave nga komisionet eprore mjekesore te caktimit te aftesise per pune, prane Institutit te Sigurimeve Shoqerore dhe Sherbimit Social Shteteror,</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funksionimi i Komisioneve Mjekesore te Caktimit te Aftesise per Pune,</a:t>
            </a:r>
            <a:endParaRPr sz="1400">
              <a:solidFill>
                <a:srgbClr val="000000"/>
              </a:solidFill>
              <a:latin typeface="Times New Roman"/>
              <a:ea typeface="Times New Roman"/>
              <a:cs typeface="Times New Roman"/>
              <a:sym typeface="Times New Roman"/>
            </a:endParaRPr>
          </a:p>
          <a:p>
            <a:pPr marL="914400" lvl="1"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funksionimi i Komisioneve Shumëdisiplinore te Vlerësimit të Aftesise se Kufizuar</a:t>
            </a:r>
            <a:endParaRPr sz="1400">
              <a:solidFill>
                <a:srgbClr val="000000"/>
              </a:solidFill>
              <a:latin typeface="Times New Roman"/>
              <a:ea typeface="Times New Roman"/>
              <a:cs typeface="Times New Roman"/>
              <a:sym typeface="Times New Roman"/>
            </a:endParaRPr>
          </a:p>
          <a:p>
            <a:pPr marL="0" lvl="0" indent="0" algn="l" rtl="0">
              <a:lnSpc>
                <a:spcPct val="150000"/>
              </a:lnSpc>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7"/>
          <p:cNvSpPr txBox="1">
            <a:spLocks noGrp="1"/>
          </p:cNvSpPr>
          <p:nvPr>
            <p:ph type="title"/>
          </p:nvPr>
        </p:nvSpPr>
        <p:spPr>
          <a:xfrm>
            <a:off x="727650" y="6323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Masat mbi organizimin spitalor dhe mjekësor</a:t>
            </a:r>
            <a:endParaRPr/>
          </a:p>
          <a:p>
            <a:pPr marL="0" lvl="0" indent="0" algn="l" rtl="0">
              <a:spcBef>
                <a:spcPts val="0"/>
              </a:spcBef>
              <a:spcAft>
                <a:spcPts val="0"/>
              </a:spcAft>
              <a:buNone/>
            </a:pPr>
            <a:endParaRPr/>
          </a:p>
        </p:txBody>
      </p:sp>
      <p:sp>
        <p:nvSpPr>
          <p:cNvPr id="234" name="Google Shape;234;p37"/>
          <p:cNvSpPr txBox="1">
            <a:spLocks noGrp="1"/>
          </p:cNvSpPr>
          <p:nvPr>
            <p:ph type="body" idx="1"/>
          </p:nvPr>
        </p:nvSpPr>
        <p:spPr>
          <a:xfrm>
            <a:off x="0" y="1419075"/>
            <a:ext cx="9144000" cy="3724200"/>
          </a:xfrm>
          <a:prstGeom prst="rect">
            <a:avLst/>
          </a:prstGeom>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Pezullohen deri në datën 3 prill ndërhyrjet kirurgjikale të planifikuara në QSUT, dhe në Spitalin Universitar Shefqet Ndroqi me perjashtim te nderhyrjeve kirurgjikale si pasoje e patologjive malinje.</a:t>
            </a:r>
            <a:br>
              <a:rPr lang="en" sz="1400">
                <a:solidFill>
                  <a:srgbClr val="000000"/>
                </a:solidFill>
                <a:latin typeface="Times New Roman"/>
                <a:ea typeface="Times New Roman"/>
                <a:cs typeface="Times New Roman"/>
                <a:sym typeface="Times New Roman"/>
              </a:rPr>
            </a:b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Pezullohet ofrimi i shërbimit stomatologjik në klinikat dentare në të gjithë vendin. Përjashtim bën vetëm shërbimi i urgjencës stomatologjike, i cili do të ofrohet pranë Klinikës Stomatologjike Universitare në QSUT dhe institucioneve stomatologjike publike. </a:t>
            </a:r>
            <a:br>
              <a:rPr lang="en" sz="1400">
                <a:solidFill>
                  <a:srgbClr val="000000"/>
                </a:solidFill>
                <a:latin typeface="Times New Roman"/>
                <a:ea typeface="Times New Roman"/>
                <a:cs typeface="Times New Roman"/>
                <a:sym typeface="Times New Roman"/>
              </a:rPr>
            </a:b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Është parashikuar që, me urdhër të ministrit përgjegjës për shëndetësinë, të vendosen ne funksion te menaxhimit te emergjencës edhe struktura private spitalore, ambulatore, hoteliere, autoambulancat dhe personeli përkatës, shëndetësor e mbështetës.</a:t>
            </a:r>
            <a:endParaRPr sz="1400">
              <a:solidFill>
                <a:srgbClr val="000000"/>
              </a:solidFill>
              <a:latin typeface="Times New Roman"/>
              <a:ea typeface="Times New Roman"/>
              <a:cs typeface="Times New Roman"/>
              <a:sym typeface="Times New Roman"/>
            </a:endParaRPr>
          </a:p>
          <a:p>
            <a:pPr marL="0" lvl="0" indent="0" algn="l" rtl="0">
              <a:spcBef>
                <a:spcPts val="1600"/>
              </a:spcBef>
              <a:spcAft>
                <a:spcPts val="160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graphicFrame>
        <p:nvGraphicFramePr>
          <p:cNvPr id="239" name="Google Shape;239;p38"/>
          <p:cNvGraphicFramePr/>
          <p:nvPr/>
        </p:nvGraphicFramePr>
        <p:xfrm>
          <a:off x="88425" y="57988"/>
          <a:ext cx="8967150" cy="5027525"/>
        </p:xfrm>
        <a:graphic>
          <a:graphicData uri="http://schemas.openxmlformats.org/drawingml/2006/table">
            <a:tbl>
              <a:tblPr>
                <a:noFill/>
                <a:tableStyleId>{7832EAC3-23E9-462D-AF5D-122A47FCFF11}</a:tableStyleId>
              </a:tblPr>
              <a:tblGrid>
                <a:gridCol w="2891600">
                  <a:extLst>
                    <a:ext uri="{9D8B030D-6E8A-4147-A177-3AD203B41FA5}">
                      <a16:colId xmlns:a16="http://schemas.microsoft.com/office/drawing/2014/main" val="20000"/>
                    </a:ext>
                  </a:extLst>
                </a:gridCol>
                <a:gridCol w="1938500">
                  <a:extLst>
                    <a:ext uri="{9D8B030D-6E8A-4147-A177-3AD203B41FA5}">
                      <a16:colId xmlns:a16="http://schemas.microsoft.com/office/drawing/2014/main" val="20001"/>
                    </a:ext>
                  </a:extLst>
                </a:gridCol>
                <a:gridCol w="2184050">
                  <a:extLst>
                    <a:ext uri="{9D8B030D-6E8A-4147-A177-3AD203B41FA5}">
                      <a16:colId xmlns:a16="http://schemas.microsoft.com/office/drawing/2014/main" val="20002"/>
                    </a:ext>
                  </a:extLst>
                </a:gridCol>
                <a:gridCol w="1953000">
                  <a:extLst>
                    <a:ext uri="{9D8B030D-6E8A-4147-A177-3AD203B41FA5}">
                      <a16:colId xmlns:a16="http://schemas.microsoft.com/office/drawing/2014/main" val="20003"/>
                    </a:ext>
                  </a:extLst>
                </a:gridCol>
              </a:tblGrid>
              <a:tr h="751300">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Subjektet/ individët</a:t>
                      </a:r>
                      <a:endParaRPr/>
                    </a:p>
                  </a:txBody>
                  <a:tcPr marL="91425" marR="91425" marT="91425" marB="91425"/>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Masë financiare</a:t>
                      </a:r>
                      <a:endParaRPr>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b="1">
                          <a:latin typeface="Times New Roman"/>
                          <a:ea typeface="Times New Roman"/>
                          <a:cs typeface="Times New Roman"/>
                          <a:sym typeface="Times New Roman"/>
                        </a:rPr>
                        <a:t>Pezullim/ndalim aktiviteti</a:t>
                      </a:r>
                      <a:endParaRPr b="1">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a:t>Sekuestrim</a:t>
                      </a:r>
                      <a:endParaRPr/>
                    </a:p>
                  </a:txBody>
                  <a:tcPr marL="91425" marR="91425" marT="91425" marB="91425"/>
                </a:tc>
                <a:extLst>
                  <a:ext uri="{0D108BD9-81ED-4DB2-BD59-A6C34878D82A}">
                    <a16:rowId xmlns:a16="http://schemas.microsoft.com/office/drawing/2014/main" val="10000"/>
                  </a:ext>
                </a:extLst>
              </a:tr>
              <a:tr h="1107975">
                <a:tc>
                  <a:txBody>
                    <a:bodyPr/>
                    <a:lstStyle/>
                    <a:p>
                      <a:pPr marL="0" lvl="0" indent="0" algn="l" rtl="0">
                        <a:lnSpc>
                          <a:spcPct val="150000"/>
                        </a:lnSpc>
                        <a:spcBef>
                          <a:spcPts val="0"/>
                        </a:spcBef>
                        <a:spcAft>
                          <a:spcPts val="1600"/>
                        </a:spcAft>
                        <a:buNone/>
                      </a:pPr>
                      <a:r>
                        <a:rPr lang="en" sz="1000">
                          <a:latin typeface="Times New Roman"/>
                          <a:ea typeface="Times New Roman"/>
                          <a:cs typeface="Times New Roman"/>
                          <a:sym typeface="Times New Roman"/>
                        </a:rPr>
                        <a:t>Personat që eksportojnë barna dhe pajisje mjekësore</a:t>
                      </a:r>
                      <a:endParaRPr sz="1000"/>
                    </a:p>
                  </a:txBody>
                  <a:tcPr marL="91425" marR="91425" marT="91425" marB="91425"/>
                </a:tc>
                <a:tc>
                  <a:txBody>
                    <a:bodyPr/>
                    <a:lstStyle/>
                    <a:p>
                      <a:pPr marL="0" lvl="0" indent="0" algn="l" rtl="0">
                        <a:lnSpc>
                          <a:spcPct val="150000"/>
                        </a:lnSpc>
                        <a:spcBef>
                          <a:spcPts val="0"/>
                        </a:spcBef>
                        <a:spcAft>
                          <a:spcPts val="1600"/>
                        </a:spcAft>
                        <a:buNone/>
                      </a:pPr>
                      <a:r>
                        <a:rPr lang="en" sz="1100">
                          <a:latin typeface="Times New Roman"/>
                          <a:ea typeface="Times New Roman"/>
                          <a:cs typeface="Times New Roman"/>
                          <a:sym typeface="Times New Roman"/>
                        </a:rPr>
                        <a:t>5 000 000 lekë </a:t>
                      </a:r>
                      <a:r>
                        <a:rPr lang="en" sz="1000">
                          <a:latin typeface="Times New Roman"/>
                          <a:ea typeface="Times New Roman"/>
                          <a:cs typeface="Times New Roman"/>
                          <a:sym typeface="Times New Roman"/>
                        </a:rPr>
                        <a:t>(pesë milionë) </a:t>
                      </a:r>
                      <a:endParaRPr sz="110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lnSpc>
                          <a:spcPct val="150000"/>
                        </a:lnSpc>
                        <a:spcBef>
                          <a:spcPts val="0"/>
                        </a:spcBef>
                        <a:spcAft>
                          <a:spcPts val="1600"/>
                        </a:spcAft>
                        <a:buNone/>
                      </a:pPr>
                      <a:r>
                        <a:rPr lang="en" sz="1000">
                          <a:latin typeface="Times New Roman"/>
                          <a:ea typeface="Times New Roman"/>
                          <a:cs typeface="Times New Roman"/>
                          <a:sym typeface="Times New Roman"/>
                        </a:rPr>
                        <a:t>sasia e barnave/pajisjeve mjekësore </a:t>
                      </a:r>
                      <a:endParaRPr sz="1000"/>
                    </a:p>
                  </a:txBody>
                  <a:tcPr marL="91425" marR="91425" marT="91425" marB="91425"/>
                </a:tc>
                <a:extLst>
                  <a:ext uri="{0D108BD9-81ED-4DB2-BD59-A6C34878D82A}">
                    <a16:rowId xmlns:a16="http://schemas.microsoft.com/office/drawing/2014/main" val="10001"/>
                  </a:ext>
                </a:extLst>
              </a:tr>
              <a:tr h="1048525">
                <a:tc>
                  <a:txBody>
                    <a:bodyPr/>
                    <a:lstStyle/>
                    <a:p>
                      <a:pPr marL="0" lvl="0" indent="0" algn="l" rtl="0">
                        <a:lnSpc>
                          <a:spcPct val="100000"/>
                        </a:lnSpc>
                        <a:spcBef>
                          <a:spcPts val="0"/>
                        </a:spcBef>
                        <a:spcAft>
                          <a:spcPts val="1600"/>
                        </a:spcAft>
                        <a:buNone/>
                      </a:pPr>
                      <a:r>
                        <a:rPr lang="en" sz="1000">
                          <a:latin typeface="Times New Roman"/>
                          <a:ea typeface="Times New Roman"/>
                          <a:cs typeface="Times New Roman"/>
                          <a:sym typeface="Times New Roman"/>
                        </a:rPr>
                        <a:t>Institucionet e kujdesit shëndetësor, private apo publike, të cilat nuk respektojne ndalimin e grumbullimit të pacientëve dhe distancën prej 1.5m </a:t>
                      </a:r>
                      <a:endParaRPr sz="1000"/>
                    </a:p>
                  </a:txBody>
                  <a:tcPr marL="91425" marR="91425" marT="91425" marB="91425"/>
                </a:tc>
                <a:tc>
                  <a:txBody>
                    <a:bodyPr/>
                    <a:lstStyle/>
                    <a:p>
                      <a:pPr marL="0" lvl="0" indent="0" algn="l" rtl="0">
                        <a:lnSpc>
                          <a:spcPct val="150000"/>
                        </a:lnSpc>
                        <a:spcBef>
                          <a:spcPts val="0"/>
                        </a:spcBef>
                        <a:spcAft>
                          <a:spcPts val="1600"/>
                        </a:spcAft>
                        <a:buNone/>
                      </a:pPr>
                      <a:r>
                        <a:rPr lang="en" sz="1100">
                          <a:latin typeface="Times New Roman"/>
                          <a:ea typeface="Times New Roman"/>
                          <a:cs typeface="Times New Roman"/>
                          <a:sym typeface="Times New Roman"/>
                        </a:rPr>
                        <a:t>1 000 000 lekë (</a:t>
                      </a:r>
                      <a:r>
                        <a:rPr lang="en" sz="1000">
                          <a:latin typeface="Times New Roman"/>
                          <a:ea typeface="Times New Roman"/>
                          <a:cs typeface="Times New Roman"/>
                          <a:sym typeface="Times New Roman"/>
                        </a:rPr>
                        <a:t>një milionë)</a:t>
                      </a:r>
                      <a:endParaRPr sz="1000"/>
                    </a:p>
                  </a:txBody>
                  <a:tcPr marL="91425" marR="91425" marT="91425" marB="91425"/>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 veprimtaria mbyllet për 6 muaj</a:t>
                      </a:r>
                      <a:endParaRPr sz="10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858300">
                <a:tc>
                  <a:txBody>
                    <a:bodyPr/>
                    <a:lstStyle/>
                    <a:p>
                      <a:pPr marL="0" lvl="0" indent="0" algn="l" rtl="0">
                        <a:lnSpc>
                          <a:spcPct val="100000"/>
                        </a:lnSpc>
                        <a:spcBef>
                          <a:spcPts val="0"/>
                        </a:spcBef>
                        <a:spcAft>
                          <a:spcPts val="1600"/>
                        </a:spcAft>
                        <a:buNone/>
                      </a:pPr>
                      <a:r>
                        <a:rPr lang="en" sz="1000">
                          <a:latin typeface="Times New Roman"/>
                          <a:ea typeface="Times New Roman"/>
                          <a:cs typeface="Times New Roman"/>
                          <a:sym typeface="Times New Roman"/>
                        </a:rPr>
                        <a:t>Shoqëruesi dhe/ose familjari i pacientit si dhe personi i ngarkuar me zbatimin e ndalimit </a:t>
                      </a:r>
                      <a:endParaRPr sz="1000"/>
                    </a:p>
                  </a:txBody>
                  <a:tcPr marL="91425" marR="91425" marT="91425" marB="91425"/>
                </a:tc>
                <a:tc>
                  <a:txBody>
                    <a:bodyPr/>
                    <a:lstStyle/>
                    <a:p>
                      <a:pPr marL="0" lvl="0" indent="0" algn="l" rtl="0">
                        <a:lnSpc>
                          <a:spcPct val="150000"/>
                        </a:lnSpc>
                        <a:spcBef>
                          <a:spcPts val="0"/>
                        </a:spcBef>
                        <a:spcAft>
                          <a:spcPts val="1600"/>
                        </a:spcAft>
                        <a:buNone/>
                      </a:pPr>
                      <a:r>
                        <a:rPr lang="en" sz="1100">
                          <a:latin typeface="Times New Roman"/>
                          <a:ea typeface="Times New Roman"/>
                          <a:cs typeface="Times New Roman"/>
                          <a:sym typeface="Times New Roman"/>
                        </a:rPr>
                        <a:t>500 000 lekë </a:t>
                      </a:r>
                      <a:r>
                        <a:rPr lang="en" sz="1000">
                          <a:latin typeface="Times New Roman"/>
                          <a:ea typeface="Times New Roman"/>
                          <a:cs typeface="Times New Roman"/>
                          <a:sym typeface="Times New Roman"/>
                        </a:rPr>
                        <a:t>(pesëqind mijë)</a:t>
                      </a:r>
                      <a:endParaRPr sz="1000"/>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715950">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Tregëtuesit e barnave shumicë/pakicë që rrisin cmimet e barnave</a:t>
                      </a:r>
                      <a:endParaRPr sz="10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5 000 000 lekë (shumice) (pesë milionë) </a:t>
                      </a:r>
                      <a:br>
                        <a:rPr lang="en" sz="1000">
                          <a:latin typeface="Times New Roman"/>
                          <a:ea typeface="Times New Roman"/>
                          <a:cs typeface="Times New Roman"/>
                          <a:sym typeface="Times New Roman"/>
                        </a:rPr>
                      </a:br>
                      <a:r>
                        <a:rPr lang="en" sz="1000">
                          <a:latin typeface="Times New Roman"/>
                          <a:ea typeface="Times New Roman"/>
                          <a:cs typeface="Times New Roman"/>
                          <a:sym typeface="Times New Roman"/>
                        </a:rPr>
                        <a:t>100 000 (pakicë) (njëqind mijë)</a:t>
                      </a:r>
                      <a:endParaRPr sz="10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 veprimtaria mbyllet për 6 muaj</a:t>
                      </a:r>
                      <a:endParaRPr sz="1000"/>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r h="545475">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Strukturat private, spitalore, ambulatore, hoteliere, autoambulancat, dhe personeli përkatës</a:t>
                      </a:r>
                      <a:endParaRPr sz="10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5 000 000 lekë (pesë milionë) </a:t>
                      </a:r>
                      <a:br>
                        <a:rPr lang="en" sz="1000">
                          <a:latin typeface="Times New Roman"/>
                          <a:ea typeface="Times New Roman"/>
                          <a:cs typeface="Times New Roman"/>
                          <a:sym typeface="Times New Roman"/>
                        </a:rPr>
                      </a:br>
                      <a:endParaRPr sz="1000">
                        <a:latin typeface="Times New Roman"/>
                        <a:ea typeface="Times New Roman"/>
                        <a:cs typeface="Times New Roman"/>
                        <a:sym typeface="Times New Roman"/>
                      </a:endParaRPr>
                    </a:p>
                  </a:txBody>
                  <a:tcPr marL="91425" marR="91425" marT="91425" marB="91425"/>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 veprimtaria mbyllet për 6 muaj</a:t>
                      </a:r>
                      <a:endParaRPr sz="1000"/>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9"/>
          <p:cNvSpPr txBox="1">
            <a:spLocks noGrp="1"/>
          </p:cNvSpPr>
          <p:nvPr>
            <p:ph type="title"/>
          </p:nvPr>
        </p:nvSpPr>
        <p:spPr>
          <a:xfrm>
            <a:off x="727650" y="23041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 për t’u marrë nga struktura të veçanta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0"/>
          <p:cNvSpPr txBox="1">
            <a:spLocks noGrp="1"/>
          </p:cNvSpPr>
          <p:nvPr>
            <p:ph type="title"/>
          </p:nvPr>
        </p:nvSpPr>
        <p:spPr>
          <a:xfrm>
            <a:off x="727650" y="6233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Instituti i Shëndetit Publik (ISHP) </a:t>
            </a:r>
            <a:endParaRPr/>
          </a:p>
        </p:txBody>
      </p:sp>
      <p:sp>
        <p:nvSpPr>
          <p:cNvPr id="250" name="Google Shape;250;p40"/>
          <p:cNvSpPr txBox="1">
            <a:spLocks noGrp="1"/>
          </p:cNvSpPr>
          <p:nvPr>
            <p:ph type="body" idx="1"/>
          </p:nvPr>
        </p:nvSpPr>
        <p:spPr>
          <a:xfrm>
            <a:off x="100500" y="1283725"/>
            <a:ext cx="8697600" cy="3064500"/>
          </a:xfrm>
          <a:prstGeom prst="rect">
            <a:avLst/>
          </a:prstGeom>
        </p:spPr>
        <p:txBody>
          <a:bodyPr spcFirstLastPara="1" wrap="square" lIns="91425" tIns="91425" rIns="91425" bIns="91425" anchor="t" anchorCtr="0">
            <a:noAutofit/>
          </a:bodyPr>
          <a:lstStyle/>
          <a:p>
            <a:pPr marL="457200" lvl="0" indent="0" algn="just" rtl="0">
              <a:spcBef>
                <a:spcPts val="0"/>
              </a:spcBef>
              <a:spcAft>
                <a:spcPts val="0"/>
              </a:spcAft>
              <a:buNone/>
            </a:pPr>
            <a:r>
              <a:rPr lang="en" sz="1400">
                <a:solidFill>
                  <a:srgbClr val="000000"/>
                </a:solidFill>
                <a:latin typeface="Times New Roman"/>
                <a:ea typeface="Times New Roman"/>
                <a:cs typeface="Times New Roman"/>
                <a:sym typeface="Times New Roman"/>
              </a:rPr>
              <a:t>Ngarkohet me:</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16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Përcaktimin e nivelin të rrezikut dhe depërtimit të COVID-19 në vend. </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Përforcimin e survejancës për infeksione të rënda respiratore akute dhe pneumoni akute</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Sigurimin e marrjes së mostrave respiratore (bashkëpunim me spitalet në rang vendi)</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Përkufizimin e rastit klinik dhe përgatitjen e udhëzimeve për: </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Survejancën dhe hetimin epidemiologjik,</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Hetimin e kontakteve,</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Marrjen dhe transportin e mostrave</a:t>
            </a:r>
            <a:endParaRPr sz="1400">
              <a:solidFill>
                <a:srgbClr val="000000"/>
              </a:solidFill>
              <a:latin typeface="Times New Roman"/>
              <a:ea typeface="Times New Roman"/>
              <a:cs typeface="Times New Roman"/>
              <a:sym typeface="Times New Roman"/>
            </a:endParaRPr>
          </a:p>
          <a:p>
            <a:pPr marL="914400" lvl="1"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Kontrollin e infeksionit për rasteve e infektuara</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Përgatitjen e udhëzimit për menaxhimin e rasteve të infektuara</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Koordinimi në rang vendor, të veprimeve me Operatorinë e Shërbimit të Kujdesit Shëndetësor</a:t>
            </a: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1"/>
          <p:cNvSpPr txBox="1">
            <a:spLocks noGrp="1"/>
          </p:cNvSpPr>
          <p:nvPr>
            <p:ph type="title"/>
          </p:nvPr>
        </p:nvSpPr>
        <p:spPr>
          <a:xfrm>
            <a:off x="727650" y="1278750"/>
            <a:ext cx="7688700" cy="115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Qendra Spitalore Universitare “Nënë Tereza” Tiranë (QSUT) dhe Spitali Universitar Shefqet Ndroqi</a:t>
            </a:r>
            <a:endParaRPr sz="1800"/>
          </a:p>
        </p:txBody>
      </p:sp>
      <p:sp>
        <p:nvSpPr>
          <p:cNvPr id="256" name="Google Shape;256;p41"/>
          <p:cNvSpPr txBox="1">
            <a:spLocks noGrp="1"/>
          </p:cNvSpPr>
          <p:nvPr>
            <p:ph type="body" idx="1"/>
          </p:nvPr>
        </p:nvSpPr>
        <p:spPr>
          <a:xfrm>
            <a:off x="727650" y="2337900"/>
            <a:ext cx="7688700" cy="219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solidFill>
                <a:srgbClr val="000000"/>
              </a:solidFill>
              <a:latin typeface="Times New Roman"/>
              <a:ea typeface="Times New Roman"/>
              <a:cs typeface="Times New Roman"/>
              <a:sym typeface="Times New Roman"/>
            </a:endParaRPr>
          </a:p>
          <a:p>
            <a:pPr marL="457200" lvl="0" indent="-317500" algn="l" rtl="0">
              <a:lnSpc>
                <a:spcPct val="150000"/>
              </a:lnSpc>
              <a:spcBef>
                <a:spcPts val="1600"/>
              </a:spcBef>
              <a:spcAft>
                <a:spcPts val="0"/>
              </a:spcAft>
              <a:buClr>
                <a:srgbClr val="000000"/>
              </a:buClr>
              <a:buSzPts val="1400"/>
              <a:buChar char="❖"/>
            </a:pPr>
            <a:r>
              <a:rPr lang="en" sz="1400">
                <a:solidFill>
                  <a:srgbClr val="000000"/>
                </a:solidFill>
                <a:latin typeface="Times New Roman"/>
                <a:ea typeface="Times New Roman"/>
                <a:cs typeface="Times New Roman"/>
                <a:sym typeface="Times New Roman"/>
              </a:rPr>
              <a:t>Bashkëpunon me ISHP për përgatitjen e udhëzimit për menaxhimin e rasteve te infektuara;</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Vlerëson  nevojat sipas listave të OBSH (në bashkëpunim me ISHP);</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Koordininon menaxhimin e pacientëve ndërmjet këtyre strukturave.</a:t>
            </a:r>
            <a:endParaRPr sz="1400">
              <a:solidFill>
                <a:srgbClr val="000000"/>
              </a:solidFill>
              <a:latin typeface="Times New Roman"/>
              <a:ea typeface="Times New Roman"/>
              <a:cs typeface="Times New Roman"/>
              <a:sym typeface="Times New Roman"/>
            </a:endParaRPr>
          </a:p>
          <a:p>
            <a:pPr marL="0" lvl="0" indent="0" algn="just" rtl="0">
              <a:spcBef>
                <a:spcPts val="0"/>
              </a:spcBef>
              <a:spcAft>
                <a:spcPts val="0"/>
              </a:spcAft>
              <a:buNone/>
            </a:pPr>
            <a:endParaRPr sz="14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400">
              <a:solidFill>
                <a:srgbClr val="000000"/>
              </a:solidFill>
              <a:latin typeface="Times New Roman"/>
              <a:ea typeface="Times New Roman"/>
              <a:cs typeface="Times New Roman"/>
              <a:sym typeface="Times New Roman"/>
            </a:endParaRPr>
          </a:p>
          <a:p>
            <a:pPr marL="0" lvl="0" indent="0" algn="l" rtl="0">
              <a:spcBef>
                <a:spcPts val="1600"/>
              </a:spcBef>
              <a:spcAft>
                <a:spcPts val="1600"/>
              </a:spcAft>
              <a:buNone/>
            </a:pPr>
            <a:endParaRPr sz="1400">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2"/>
          <p:cNvSpPr txBox="1">
            <a:spLocks noGrp="1"/>
          </p:cNvSpPr>
          <p:nvPr>
            <p:ph type="title"/>
          </p:nvPr>
        </p:nvSpPr>
        <p:spPr>
          <a:xfrm>
            <a:off x="729450" y="6512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Shërbimet publike </a:t>
            </a:r>
            <a:endParaRPr/>
          </a:p>
          <a:p>
            <a:pPr marL="0" lvl="0" indent="0" algn="l" rtl="0">
              <a:spcBef>
                <a:spcPts val="0"/>
              </a:spcBef>
              <a:spcAft>
                <a:spcPts val="0"/>
              </a:spcAft>
              <a:buNone/>
            </a:pPr>
            <a:endParaRPr/>
          </a:p>
        </p:txBody>
      </p:sp>
      <p:sp>
        <p:nvSpPr>
          <p:cNvPr id="262" name="Google Shape;262;p42"/>
          <p:cNvSpPr txBox="1"/>
          <p:nvPr/>
        </p:nvSpPr>
        <p:spPr>
          <a:xfrm>
            <a:off x="271700" y="1306513"/>
            <a:ext cx="8378400" cy="5352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0"/>
              </a:spcBef>
              <a:spcAft>
                <a:spcPts val="0"/>
              </a:spcAft>
              <a:buClr>
                <a:srgbClr val="1A1A1A"/>
              </a:buClr>
              <a:buSzPts val="1400"/>
              <a:buFont typeface="Times New Roman"/>
              <a:buChar char="●"/>
            </a:pPr>
            <a:r>
              <a:rPr lang="en">
                <a:solidFill>
                  <a:srgbClr val="1A1A1A"/>
                </a:solidFill>
                <a:latin typeface="Times New Roman"/>
                <a:ea typeface="Times New Roman"/>
                <a:cs typeface="Times New Roman"/>
                <a:sym typeface="Times New Roman"/>
              </a:rPr>
              <a:t>Institucionet publike shfrytëzojnë maksimalisht shërbimet online dhe platformën e-albania. Në shërbimet për të cilat nevojitet kontakt i afërt me publikun, punonjësit pajisen me mjete mbrojtëse.</a:t>
            </a:r>
            <a:endParaRPr>
              <a:solidFill>
                <a:srgbClr val="1A1A1A"/>
              </a:solidFill>
              <a:latin typeface="Times New Roman"/>
              <a:ea typeface="Times New Roman"/>
              <a:cs typeface="Times New Roman"/>
              <a:sym typeface="Times New Roman"/>
            </a:endParaRPr>
          </a:p>
          <a:p>
            <a:pPr marL="0" lvl="0" indent="0" algn="l" rtl="0">
              <a:spcBef>
                <a:spcPts val="1600"/>
              </a:spcBef>
              <a:spcAft>
                <a:spcPts val="0"/>
              </a:spcAft>
              <a:buNone/>
            </a:pPr>
            <a:endParaRPr>
              <a:latin typeface="Lato"/>
              <a:ea typeface="Lato"/>
              <a:cs typeface="Lato"/>
              <a:sym typeface="Lato"/>
            </a:endParaRPr>
          </a:p>
        </p:txBody>
      </p:sp>
      <p:sp>
        <p:nvSpPr>
          <p:cNvPr id="263" name="Google Shape;263;p42"/>
          <p:cNvSpPr txBox="1"/>
          <p:nvPr/>
        </p:nvSpPr>
        <p:spPr>
          <a:xfrm>
            <a:off x="241400" y="3035925"/>
            <a:ext cx="8439000" cy="6690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0"/>
              </a:spcBef>
              <a:spcAft>
                <a:spcPts val="0"/>
              </a:spcAft>
              <a:buClr>
                <a:srgbClr val="1A1A1A"/>
              </a:buClr>
              <a:buSzPts val="1400"/>
              <a:buFont typeface="Times New Roman"/>
              <a:buChar char="●"/>
            </a:pPr>
            <a:r>
              <a:rPr lang="en">
                <a:solidFill>
                  <a:srgbClr val="1A1A1A"/>
                </a:solidFill>
                <a:latin typeface="Times New Roman"/>
                <a:ea typeface="Times New Roman"/>
                <a:cs typeface="Times New Roman"/>
                <a:sym typeface="Times New Roman"/>
              </a:rPr>
              <a:t>Garantohet vazhdimësia e shërbimit postar, nën kushte sigurie për punonjësit dhe klientët, duke shmangur kontaktin e afërt dhe grumbullimet në sportele. </a:t>
            </a:r>
            <a:endParaRPr>
              <a:solidFill>
                <a:srgbClr val="1A1A1A"/>
              </a:solidFill>
              <a:latin typeface="Times New Roman"/>
              <a:ea typeface="Times New Roman"/>
              <a:cs typeface="Times New Roman"/>
              <a:sym typeface="Times New Roman"/>
            </a:endParaRPr>
          </a:p>
        </p:txBody>
      </p:sp>
      <p:sp>
        <p:nvSpPr>
          <p:cNvPr id="264" name="Google Shape;264;p42"/>
          <p:cNvSpPr txBox="1"/>
          <p:nvPr/>
        </p:nvSpPr>
        <p:spPr>
          <a:xfrm>
            <a:off x="241400" y="4487425"/>
            <a:ext cx="8607600" cy="4833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0"/>
              </a:spcBef>
              <a:spcAft>
                <a:spcPts val="0"/>
              </a:spcAft>
              <a:buClr>
                <a:srgbClr val="000000"/>
              </a:buClr>
              <a:buSzPts val="1400"/>
              <a:buFont typeface="Times New Roman"/>
              <a:buChar char="●"/>
            </a:pPr>
            <a:r>
              <a:rPr lang="en">
                <a:latin typeface="Times New Roman"/>
                <a:ea typeface="Times New Roman"/>
                <a:cs typeface="Times New Roman"/>
                <a:sym typeface="Times New Roman"/>
              </a:rPr>
              <a:t>OShEE dhe ujësjellësit ofrojnë shërbime me personel të reduktuar, për t’ju përgjigjur emergjencave të qytetarëve.</a:t>
            </a:r>
            <a:endParaRPr>
              <a:latin typeface="Times New Roman"/>
              <a:ea typeface="Times New Roman"/>
              <a:cs typeface="Times New Roman"/>
              <a:sym typeface="Times New Roman"/>
            </a:endParaRPr>
          </a:p>
        </p:txBody>
      </p:sp>
      <p:sp>
        <p:nvSpPr>
          <p:cNvPr id="265" name="Google Shape;265;p42"/>
          <p:cNvSpPr txBox="1"/>
          <p:nvPr/>
        </p:nvSpPr>
        <p:spPr>
          <a:xfrm>
            <a:off x="226250" y="3493650"/>
            <a:ext cx="8469300" cy="6690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Clr>
                <a:srgbClr val="1A1A1A"/>
              </a:buClr>
              <a:buSzPts val="1400"/>
              <a:buFont typeface="Times New Roman"/>
              <a:buChar char="●"/>
            </a:pPr>
            <a:r>
              <a:rPr lang="en">
                <a:solidFill>
                  <a:srgbClr val="1A1A1A"/>
                </a:solidFill>
                <a:latin typeface="Times New Roman"/>
                <a:ea typeface="Times New Roman"/>
                <a:cs typeface="Times New Roman"/>
                <a:sym typeface="Times New Roman"/>
              </a:rPr>
              <a:t>Pezullohen deri me 07.04.2020 veprimtaritë dhe shërbimet gjyqësore në të gjitha gjykatat e vendit, përveç çështjeve me natyrë të ngutshme. Në çdo rast, ndalohet prania e publikut në seancë. Komunikimi i publikut me gjykatat mundësohet nëpërmjet mjeteve të komunikimit elektronik. </a:t>
            </a:r>
            <a:endParaRPr>
              <a:solidFill>
                <a:srgbClr val="1A1A1A"/>
              </a:solidFill>
              <a:latin typeface="Times New Roman"/>
              <a:ea typeface="Times New Roman"/>
              <a:cs typeface="Times New Roman"/>
              <a:sym typeface="Times New Roman"/>
            </a:endParaRPr>
          </a:p>
          <a:p>
            <a:pPr marL="457200" lvl="0" indent="0" algn="just" rtl="0">
              <a:spcBef>
                <a:spcPts val="1200"/>
              </a:spcBef>
              <a:spcAft>
                <a:spcPts val="0"/>
              </a:spcAft>
              <a:buNone/>
            </a:pPr>
            <a:endParaRPr>
              <a:solidFill>
                <a:srgbClr val="1A1A1A"/>
              </a:solidFill>
              <a:latin typeface="Times New Roman"/>
              <a:ea typeface="Times New Roman"/>
              <a:cs typeface="Times New Roman"/>
              <a:sym typeface="Times New Roman"/>
            </a:endParaRPr>
          </a:p>
        </p:txBody>
      </p:sp>
      <p:sp>
        <p:nvSpPr>
          <p:cNvPr id="266" name="Google Shape;266;p42"/>
          <p:cNvSpPr txBox="1"/>
          <p:nvPr/>
        </p:nvSpPr>
        <p:spPr>
          <a:xfrm>
            <a:off x="241400" y="1961825"/>
            <a:ext cx="8607600" cy="9540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0"/>
              </a:spcBef>
              <a:spcAft>
                <a:spcPts val="0"/>
              </a:spcAft>
              <a:buSzPts val="1400"/>
              <a:buFont typeface="Lato"/>
              <a:buChar char="●"/>
            </a:pPr>
            <a:r>
              <a:rPr lang="en">
                <a:latin typeface="Times New Roman"/>
                <a:ea typeface="Times New Roman"/>
                <a:cs typeface="Times New Roman"/>
                <a:sym typeface="Times New Roman"/>
              </a:rPr>
              <a:t>Nëpunësit civilë dhe punonjësit e tjerë të administratës publike do të punojnë në orarin 08:00 - 13:00. Ata ngarkohen të kryejnë çdo detyrë funksionale që iu ngarkohet nga eprori i drejtpërdrejtë apo titullari i institucionit, e cila mund të përmbushet në kushtet e banesës, nëpërmjet komunikimit telefonik apo të mënyrave të tjera të komunikimit elektronik</a:t>
            </a:r>
            <a:endParaRPr>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3"/>
          <p:cNvSpPr txBox="1">
            <a:spLocks noGrp="1"/>
          </p:cNvSpPr>
          <p:nvPr>
            <p:ph type="title"/>
          </p:nvPr>
        </p:nvSpPr>
        <p:spPr>
          <a:xfrm>
            <a:off x="727650" y="6359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Shërbimet e përkujdesit shoqëror </a:t>
            </a:r>
            <a:endParaRPr/>
          </a:p>
        </p:txBody>
      </p:sp>
      <p:sp>
        <p:nvSpPr>
          <p:cNvPr id="272" name="Google Shape;272;p43"/>
          <p:cNvSpPr txBox="1">
            <a:spLocks noGrp="1"/>
          </p:cNvSpPr>
          <p:nvPr>
            <p:ph type="body" idx="1"/>
          </p:nvPr>
        </p:nvSpPr>
        <p:spPr>
          <a:xfrm>
            <a:off x="457200" y="1533525"/>
            <a:ext cx="8229600" cy="771600"/>
          </a:xfrm>
          <a:prstGeom prst="rect">
            <a:avLst/>
          </a:prstGeom>
        </p:spPr>
        <p:txBody>
          <a:bodyPr spcFirstLastPara="1" wrap="square" lIns="91425" tIns="91425" rIns="91425" bIns="91425" anchor="t" anchorCtr="0">
            <a:noAutofit/>
          </a:bodyPr>
          <a:lstStyle/>
          <a:p>
            <a:pPr marL="457200" lvl="0" indent="-317500" algn="just" rtl="0">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Pezullohen vizitat nga të afërm në institucione të përkujdesit shoqëror, përveç se me leje të titullarit të Shërbimit Social Shtetëror.</a:t>
            </a:r>
            <a:endParaRPr sz="1400">
              <a:solidFill>
                <a:srgbClr val="000000"/>
              </a:solidFill>
              <a:latin typeface="Times New Roman"/>
              <a:ea typeface="Times New Roman"/>
              <a:cs typeface="Times New Roman"/>
              <a:sym typeface="Times New Roman"/>
            </a:endParaRPr>
          </a:p>
          <a:p>
            <a:pPr marL="457200" lvl="0" indent="0" algn="l" rtl="0">
              <a:spcBef>
                <a:spcPts val="1600"/>
              </a:spcBef>
              <a:spcAft>
                <a:spcPts val="1600"/>
              </a:spcAft>
              <a:buNone/>
            </a:pPr>
            <a:endParaRPr sz="1400">
              <a:solidFill>
                <a:srgbClr val="000000"/>
              </a:solidFill>
              <a:latin typeface="Times New Roman"/>
              <a:ea typeface="Times New Roman"/>
              <a:cs typeface="Times New Roman"/>
              <a:sym typeface="Times New Roman"/>
            </a:endParaRPr>
          </a:p>
        </p:txBody>
      </p:sp>
      <p:sp>
        <p:nvSpPr>
          <p:cNvPr id="273" name="Google Shape;273;p43"/>
          <p:cNvSpPr txBox="1"/>
          <p:nvPr/>
        </p:nvSpPr>
        <p:spPr>
          <a:xfrm>
            <a:off x="457200" y="2305125"/>
            <a:ext cx="8229600" cy="6942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Drejtuesit/mjekët e institucioneve të përkujdesit shoqëror publike dhe private të mbajnë kontakte me njësitë vendore të kujdesit shëndetësor, të monitorojnë situatën shëndetësore të përfituesve të këtyre shërbimeve dhe të raportojnë pranë Drejtorisë së Përgjithshme të Shërbimit Social Shtetëor mbi monitorimin e procesit.  </a:t>
            </a:r>
            <a:endParaRPr>
              <a:latin typeface="Times New Roman"/>
              <a:ea typeface="Times New Roman"/>
              <a:cs typeface="Times New Roman"/>
              <a:sym typeface="Times New Roman"/>
            </a:endParaRPr>
          </a:p>
          <a:p>
            <a:pPr marL="0" lvl="0" indent="0" algn="l" rtl="0">
              <a:spcBef>
                <a:spcPts val="1200"/>
              </a:spcBef>
              <a:spcAft>
                <a:spcPts val="0"/>
              </a:spcAft>
              <a:buNone/>
            </a:pPr>
            <a:endParaRPr>
              <a:latin typeface="Times New Roman"/>
              <a:ea typeface="Times New Roman"/>
              <a:cs typeface="Times New Roman"/>
              <a:sym typeface="Times New Roman"/>
            </a:endParaRPr>
          </a:p>
        </p:txBody>
      </p:sp>
      <p:sp>
        <p:nvSpPr>
          <p:cNvPr id="274" name="Google Shape;274;p43"/>
          <p:cNvSpPr txBox="1"/>
          <p:nvPr/>
        </p:nvSpPr>
        <p:spPr>
          <a:xfrm>
            <a:off x="457200" y="3791425"/>
            <a:ext cx="8229600" cy="6942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Merren masa të shtuara higjieno-sanitare dhe dezinfektohen të gjitha ambientet në institucionet e përkujdesit shoqëror.</a:t>
            </a:r>
            <a:endParaRPr>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4"/>
          <p:cNvSpPr txBox="1">
            <a:spLocks noGrp="1"/>
          </p:cNvSpPr>
          <p:nvPr>
            <p:ph type="title"/>
          </p:nvPr>
        </p:nvSpPr>
        <p:spPr>
          <a:xfrm>
            <a:off x="727650" y="5626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Ofrimi i asistencës në banesë për shtresat në nevojë</a:t>
            </a:r>
            <a:endParaRPr sz="2200"/>
          </a:p>
        </p:txBody>
      </p:sp>
      <p:sp>
        <p:nvSpPr>
          <p:cNvPr id="280" name="Google Shape;280;p44"/>
          <p:cNvSpPr txBox="1">
            <a:spLocks noGrp="1"/>
          </p:cNvSpPr>
          <p:nvPr>
            <p:ph type="body" idx="1"/>
          </p:nvPr>
        </p:nvSpPr>
        <p:spPr>
          <a:xfrm>
            <a:off x="235475" y="1317250"/>
            <a:ext cx="8564400" cy="1372200"/>
          </a:xfrm>
          <a:prstGeom prst="rect">
            <a:avLst/>
          </a:prstGeom>
        </p:spPr>
        <p:txBody>
          <a:bodyPr spcFirstLastPara="1" wrap="square" lIns="91425" tIns="91425" rIns="91425" bIns="91425" anchor="t" anchorCtr="0">
            <a:noAutofit/>
          </a:bodyPr>
          <a:lstStyle/>
          <a:p>
            <a:pPr marL="457200" lvl="0" indent="-317500" algn="just" rtl="0">
              <a:spcBef>
                <a:spcPts val="12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Dërgimi i pagesave mujore që subjektet përfitojnë nga programi i mbrojtjes sociale nga sigurimet shoqërore dhe dërgimi i produkteve, ushqimore e joushqimore, minimale, barnave të rimbursueshme dhe atyre me kërkesë, për përballimin e situatës apo në kryerjen e furnizimeve me produktet e mësipërme, për llogari të tyre. </a:t>
            </a:r>
            <a:endParaRPr sz="1400">
              <a:solidFill>
                <a:srgbClr val="000000"/>
              </a:solidFill>
              <a:latin typeface="Times New Roman"/>
              <a:ea typeface="Times New Roman"/>
              <a:cs typeface="Times New Roman"/>
              <a:sym typeface="Times New Roman"/>
            </a:endParaRPr>
          </a:p>
          <a:p>
            <a:pPr marL="0" lvl="0" indent="0" algn="l" rtl="0">
              <a:spcBef>
                <a:spcPts val="1200"/>
              </a:spcBef>
              <a:spcAft>
                <a:spcPts val="1600"/>
              </a:spcAft>
              <a:buNone/>
            </a:pPr>
            <a:endParaRPr sz="1400">
              <a:latin typeface="Times New Roman"/>
              <a:ea typeface="Times New Roman"/>
              <a:cs typeface="Times New Roman"/>
              <a:sym typeface="Times New Roman"/>
            </a:endParaRPr>
          </a:p>
        </p:txBody>
      </p:sp>
      <p:sp>
        <p:nvSpPr>
          <p:cNvPr id="281" name="Google Shape;281;p44"/>
          <p:cNvSpPr txBox="1"/>
          <p:nvPr/>
        </p:nvSpPr>
        <p:spPr>
          <a:xfrm>
            <a:off x="235475" y="2472600"/>
            <a:ext cx="8564400" cy="23982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Font typeface="Times New Roman"/>
              <a:buChar char="●"/>
            </a:pPr>
            <a:r>
              <a:rPr lang="en">
                <a:latin typeface="Times New Roman"/>
                <a:ea typeface="Times New Roman"/>
                <a:cs typeface="Times New Roman"/>
                <a:sym typeface="Times New Roman"/>
              </a:rPr>
              <a:t>Shtresa në nevojë:</a:t>
            </a:r>
            <a:endParaRPr>
              <a:latin typeface="Times New Roman"/>
              <a:ea typeface="Times New Roman"/>
              <a:cs typeface="Times New Roman"/>
              <a:sym typeface="Times New Roman"/>
            </a:endParaRPr>
          </a:p>
          <a:p>
            <a:pPr marL="457200" lvl="0" indent="0" algn="l" rtl="0">
              <a:lnSpc>
                <a:spcPct val="100000"/>
              </a:lnSpc>
              <a:spcBef>
                <a:spcPts val="0"/>
              </a:spcBef>
              <a:spcAft>
                <a:spcPts val="0"/>
              </a:spcAft>
              <a:buNone/>
            </a:pPr>
            <a:endParaRPr>
              <a:latin typeface="Times New Roman"/>
              <a:ea typeface="Times New Roman"/>
              <a:cs typeface="Times New Roman"/>
              <a:sym typeface="Times New Roman"/>
            </a:endParaRPr>
          </a:p>
          <a:p>
            <a:pPr marL="914400" lvl="0" indent="-317500" algn="l" rtl="0">
              <a:lnSpc>
                <a:spcPct val="100000"/>
              </a:lnSpc>
              <a:spcBef>
                <a:spcPts val="0"/>
              </a:spcBef>
              <a:spcAft>
                <a:spcPts val="0"/>
              </a:spcAft>
              <a:buSzPts val="1400"/>
              <a:buFont typeface="Times New Roman"/>
              <a:buAutoNum type="alphaLcParenR"/>
            </a:pPr>
            <a:r>
              <a:rPr lang="en">
                <a:latin typeface="Times New Roman"/>
                <a:ea typeface="Times New Roman"/>
                <a:cs typeface="Times New Roman"/>
                <a:sym typeface="Times New Roman"/>
              </a:rPr>
              <a:t>personat/familjet, të cilët nuk kanë familjarë të aftë për punë në njësinë administrative ku jetojnë:</a:t>
            </a:r>
            <a:endParaRPr>
              <a:latin typeface="Times New Roman"/>
              <a:ea typeface="Times New Roman"/>
              <a:cs typeface="Times New Roman"/>
              <a:sym typeface="Times New Roman"/>
            </a:endParaRPr>
          </a:p>
          <a:p>
            <a:pPr marL="914400" lvl="0" indent="457200" algn="l" rtl="0">
              <a:lnSpc>
                <a:spcPct val="100000"/>
              </a:lnSpc>
              <a:spcBef>
                <a:spcPts val="0"/>
              </a:spcBef>
              <a:spcAft>
                <a:spcPts val="0"/>
              </a:spcAft>
              <a:buNone/>
            </a:pPr>
            <a:r>
              <a:rPr lang="en">
                <a:latin typeface="Times New Roman"/>
                <a:ea typeface="Times New Roman"/>
                <a:cs typeface="Times New Roman"/>
                <a:sym typeface="Times New Roman"/>
              </a:rPr>
              <a:t>i. Familjet/individët në nevojë, përfitues të ndihmës ekonomike;</a:t>
            </a:r>
            <a:endParaRPr>
              <a:latin typeface="Times New Roman"/>
              <a:ea typeface="Times New Roman"/>
              <a:cs typeface="Times New Roman"/>
              <a:sym typeface="Times New Roman"/>
            </a:endParaRPr>
          </a:p>
          <a:p>
            <a:pPr marL="914400" lvl="0" indent="457200" algn="l" rtl="0">
              <a:lnSpc>
                <a:spcPct val="100000"/>
              </a:lnSpc>
              <a:spcBef>
                <a:spcPts val="0"/>
              </a:spcBef>
              <a:spcAft>
                <a:spcPts val="0"/>
              </a:spcAft>
              <a:buNone/>
            </a:pPr>
            <a:r>
              <a:rPr lang="en">
                <a:latin typeface="Times New Roman"/>
                <a:ea typeface="Times New Roman"/>
                <a:cs typeface="Times New Roman"/>
                <a:sym typeface="Times New Roman"/>
              </a:rPr>
              <a:t>ii. Personat me aftësi të kufizuara;</a:t>
            </a:r>
            <a:endParaRPr>
              <a:latin typeface="Times New Roman"/>
              <a:ea typeface="Times New Roman"/>
              <a:cs typeface="Times New Roman"/>
              <a:sym typeface="Times New Roman"/>
            </a:endParaRPr>
          </a:p>
          <a:p>
            <a:pPr marL="914400" lvl="0" indent="457200" algn="l" rtl="0">
              <a:lnSpc>
                <a:spcPct val="100000"/>
              </a:lnSpc>
              <a:spcBef>
                <a:spcPts val="0"/>
              </a:spcBef>
              <a:spcAft>
                <a:spcPts val="0"/>
              </a:spcAft>
              <a:buNone/>
            </a:pPr>
            <a:r>
              <a:rPr lang="en">
                <a:latin typeface="Times New Roman"/>
                <a:ea typeface="Times New Roman"/>
                <a:cs typeface="Times New Roman"/>
                <a:sym typeface="Times New Roman"/>
              </a:rPr>
              <a:t>iii. Personat, të cilët përfitojnë pension pleqërie.</a:t>
            </a:r>
            <a:endParaRPr>
              <a:latin typeface="Times New Roman"/>
              <a:ea typeface="Times New Roman"/>
              <a:cs typeface="Times New Roman"/>
              <a:sym typeface="Times New Roman"/>
            </a:endParaRPr>
          </a:p>
          <a:p>
            <a:pPr marL="914400" lvl="0" indent="457200" algn="l" rtl="0">
              <a:lnSpc>
                <a:spcPct val="100000"/>
              </a:lnSpc>
              <a:spcBef>
                <a:spcPts val="0"/>
              </a:spcBef>
              <a:spcAft>
                <a:spcPts val="0"/>
              </a:spcAft>
              <a:buNone/>
            </a:pPr>
            <a:endParaRPr>
              <a:latin typeface="Times New Roman"/>
              <a:ea typeface="Times New Roman"/>
              <a:cs typeface="Times New Roman"/>
              <a:sym typeface="Times New Roman"/>
            </a:endParaRPr>
          </a:p>
          <a:p>
            <a:pPr marL="914400" lvl="0" indent="-317500" algn="l" rtl="0">
              <a:lnSpc>
                <a:spcPct val="100000"/>
              </a:lnSpc>
              <a:spcBef>
                <a:spcPts val="0"/>
              </a:spcBef>
              <a:spcAft>
                <a:spcPts val="0"/>
              </a:spcAft>
              <a:buSzPts val="1400"/>
              <a:buFont typeface="Times New Roman"/>
              <a:buAutoNum type="alphaLcParenR"/>
            </a:pPr>
            <a:r>
              <a:rPr lang="en">
                <a:latin typeface="Times New Roman"/>
                <a:ea typeface="Times New Roman"/>
                <a:cs typeface="Times New Roman"/>
                <a:sym typeface="Times New Roman"/>
              </a:rPr>
              <a:t>personat, të cilët, pavarësisht përbërjes familjare dhe vendndodhjes së saj:</a:t>
            </a:r>
            <a:endParaRPr>
              <a:latin typeface="Times New Roman"/>
              <a:ea typeface="Times New Roman"/>
              <a:cs typeface="Times New Roman"/>
              <a:sym typeface="Times New Roman"/>
            </a:endParaRPr>
          </a:p>
          <a:p>
            <a:pPr marL="914400" lvl="0" indent="0" algn="l" rtl="0">
              <a:lnSpc>
                <a:spcPct val="100000"/>
              </a:lnSpc>
              <a:spcBef>
                <a:spcPts val="0"/>
              </a:spcBef>
              <a:spcAft>
                <a:spcPts val="0"/>
              </a:spcAft>
              <a:buNone/>
            </a:pPr>
            <a:r>
              <a:rPr lang="en">
                <a:latin typeface="Times New Roman"/>
                <a:ea typeface="Times New Roman"/>
                <a:cs typeface="Times New Roman"/>
                <a:sym typeface="Times New Roman"/>
              </a:rPr>
              <a:t>	i. Familjet/individët në nevojë, të cilët janë të pastrehë;</a:t>
            </a:r>
            <a:endParaRPr>
              <a:latin typeface="Times New Roman"/>
              <a:ea typeface="Times New Roman"/>
              <a:cs typeface="Times New Roman"/>
              <a:sym typeface="Times New Roman"/>
            </a:endParaRPr>
          </a:p>
          <a:p>
            <a:pPr marL="914400" lvl="0" indent="457200" algn="l" rtl="0">
              <a:lnSpc>
                <a:spcPct val="100000"/>
              </a:lnSpc>
              <a:spcBef>
                <a:spcPts val="0"/>
              </a:spcBef>
              <a:spcAft>
                <a:spcPts val="0"/>
              </a:spcAft>
              <a:buNone/>
            </a:pPr>
            <a:r>
              <a:rPr lang="en">
                <a:latin typeface="Times New Roman"/>
                <a:ea typeface="Times New Roman"/>
                <a:cs typeface="Times New Roman"/>
                <a:sym typeface="Times New Roman"/>
              </a:rPr>
              <a:t>ii. Familjet që kanë humbur banesën për shkak të tërmetit.</a:t>
            </a:r>
            <a:endParaRPr>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5"/>
          <p:cNvSpPr txBox="1">
            <a:spLocks noGrp="1"/>
          </p:cNvSpPr>
          <p:nvPr>
            <p:ph type="title"/>
          </p:nvPr>
        </p:nvSpPr>
        <p:spPr>
          <a:xfrm>
            <a:off x="727650" y="5874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Ofrimi i asistencës në banesë për shtresat në nevojë: procedura</a:t>
            </a:r>
            <a:endParaRPr sz="1800"/>
          </a:p>
        </p:txBody>
      </p:sp>
      <p:sp>
        <p:nvSpPr>
          <p:cNvPr id="287" name="Google Shape;287;p45"/>
          <p:cNvSpPr txBox="1">
            <a:spLocks noGrp="1"/>
          </p:cNvSpPr>
          <p:nvPr>
            <p:ph type="body" idx="1"/>
          </p:nvPr>
        </p:nvSpPr>
        <p:spPr>
          <a:xfrm>
            <a:off x="227850" y="1388150"/>
            <a:ext cx="8688300" cy="743700"/>
          </a:xfrm>
          <a:prstGeom prst="rect">
            <a:avLst/>
          </a:prstGeom>
        </p:spPr>
        <p:txBody>
          <a:bodyPr spcFirstLastPara="1" wrap="square" lIns="91425" tIns="91425" rIns="91425" bIns="91425" anchor="t" anchorCtr="0">
            <a:noAutofit/>
          </a:bodyPr>
          <a:lstStyle/>
          <a:p>
            <a:pPr marL="457200" lvl="0" indent="-317500" algn="just" rtl="0">
              <a:spcBef>
                <a:spcPts val="12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Përcaktimi i masës së produkteve, ushqimore dhe joushqimore, minimale, dhe i llojit të ndihmës kryhen me vendim të Komisionit Qendror për Ofrimin e Asistencës.</a:t>
            </a:r>
            <a:endParaRPr/>
          </a:p>
        </p:txBody>
      </p:sp>
      <p:sp>
        <p:nvSpPr>
          <p:cNvPr id="288" name="Google Shape;288;p45"/>
          <p:cNvSpPr txBox="1"/>
          <p:nvPr/>
        </p:nvSpPr>
        <p:spPr>
          <a:xfrm>
            <a:off x="227850" y="2131850"/>
            <a:ext cx="8688300" cy="7437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Prefekturat, bashkitë, me kërkesën e Komisionit Qendror për Ofrimin e Asistencës, Shërbimi Social Shtetëror dhe Instituti i Sigurimeve Shoqërore do të përpilojnë listat e subjekteve përfituese.</a:t>
            </a:r>
            <a:endParaRPr>
              <a:latin typeface="Times New Roman"/>
              <a:ea typeface="Times New Roman"/>
              <a:cs typeface="Times New Roman"/>
              <a:sym typeface="Times New Roman"/>
            </a:endParaRPr>
          </a:p>
        </p:txBody>
      </p:sp>
      <p:sp>
        <p:nvSpPr>
          <p:cNvPr id="289" name="Google Shape;289;p45"/>
          <p:cNvSpPr txBox="1"/>
          <p:nvPr/>
        </p:nvSpPr>
        <p:spPr>
          <a:xfrm>
            <a:off x="227850" y="2875550"/>
            <a:ext cx="8688300" cy="15561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Listat i dërgohen në rrugë elektronike Komisionit Qendror për Ofrimin e Asistencës dhe Drejtorisë së Përgjithshme të Gjendjes Civile. Pas verifikimit dhe konfirmimit, prefektët e qarqeve dhe kryetarët e bashkive ngrenë komisionet e mbrojtjes civile. Angazhohen personeli i bashkive dhe prefekturave, shërbimi vullnetar dhe Forcat e Armatosura të Republikës së Shqipërisë për dërgimin e produkteve, ushqimore dhe joushqimore, te shtresat në nevojë.</a:t>
            </a:r>
            <a:endParaRPr>
              <a:latin typeface="Times New Roman"/>
              <a:ea typeface="Times New Roman"/>
              <a:cs typeface="Times New Roman"/>
              <a:sym typeface="Times New Roman"/>
            </a:endParaRPr>
          </a:p>
        </p:txBody>
      </p:sp>
      <p:sp>
        <p:nvSpPr>
          <p:cNvPr id="290" name="Google Shape;290;p45"/>
          <p:cNvSpPr txBox="1"/>
          <p:nvPr/>
        </p:nvSpPr>
        <p:spPr>
          <a:xfrm>
            <a:off x="227850" y="4344850"/>
            <a:ext cx="8688300" cy="5352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Lato"/>
              <a:buChar char="●"/>
            </a:pPr>
            <a:r>
              <a:rPr lang="en">
                <a:latin typeface="Times New Roman"/>
                <a:ea typeface="Times New Roman"/>
                <a:cs typeface="Times New Roman"/>
                <a:sym typeface="Times New Roman"/>
              </a:rPr>
              <a:t>Dërgimi i pagesës mujore kryhet nga shërbimi postar, dhe listat përditësohen çdo javë.</a:t>
            </a:r>
            <a:endParaRPr>
              <a:latin typeface="Lato"/>
              <a:ea typeface="Lato"/>
              <a:cs typeface="Lato"/>
              <a:sym typeface="Lat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6"/>
          <p:cNvSpPr txBox="1">
            <a:spLocks noGrp="1"/>
          </p:cNvSpPr>
          <p:nvPr>
            <p:ph type="title"/>
          </p:nvPr>
        </p:nvSpPr>
        <p:spPr>
          <a:xfrm>
            <a:off x="727650" y="6178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Tatimet dhe doganat</a:t>
            </a:r>
            <a:endParaRPr/>
          </a:p>
          <a:p>
            <a:pPr marL="0" lvl="0" indent="0" algn="l" rtl="0">
              <a:spcBef>
                <a:spcPts val="0"/>
              </a:spcBef>
              <a:spcAft>
                <a:spcPts val="0"/>
              </a:spcAft>
              <a:buNone/>
            </a:pPr>
            <a:endParaRPr/>
          </a:p>
        </p:txBody>
      </p:sp>
      <p:sp>
        <p:nvSpPr>
          <p:cNvPr id="296" name="Google Shape;296;p46"/>
          <p:cNvSpPr txBox="1">
            <a:spLocks noGrp="1"/>
          </p:cNvSpPr>
          <p:nvPr>
            <p:ph type="body" idx="1"/>
          </p:nvPr>
        </p:nvSpPr>
        <p:spPr>
          <a:xfrm>
            <a:off x="344250" y="1354500"/>
            <a:ext cx="8517300" cy="702900"/>
          </a:xfrm>
          <a:prstGeom prst="rect">
            <a:avLst/>
          </a:prstGeom>
        </p:spPr>
        <p:txBody>
          <a:bodyPr spcFirstLastPara="1" wrap="square" lIns="91425" tIns="91425" rIns="91425" bIns="91425" anchor="t" anchorCtr="0">
            <a:noAutofit/>
          </a:bodyPr>
          <a:lstStyle/>
          <a:p>
            <a:pPr marL="457200" lvl="0" indent="-317500" algn="just" rtl="0">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Drejtoria e Përgjithshme e Tatimeve orienton tatimpaguesit dhe të gjithë të interesuarit të marrin shërbimet në mënyrë elektronike. Edhe për Doganat, shërbimet ndaj operatorëve ekonomikë kryhen online përsa është e mundur.</a:t>
            </a:r>
            <a:endParaRPr sz="1400">
              <a:solidFill>
                <a:srgbClr val="000000"/>
              </a:solidFill>
              <a:latin typeface="Times New Roman"/>
              <a:ea typeface="Times New Roman"/>
              <a:cs typeface="Times New Roman"/>
              <a:sym typeface="Times New Roman"/>
            </a:endParaRPr>
          </a:p>
        </p:txBody>
      </p:sp>
      <p:sp>
        <p:nvSpPr>
          <p:cNvPr id="297" name="Google Shape;297;p46"/>
          <p:cNvSpPr txBox="1"/>
          <p:nvPr/>
        </p:nvSpPr>
        <p:spPr>
          <a:xfrm>
            <a:off x="344250" y="2218525"/>
            <a:ext cx="8517300" cy="9915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Nuk do të ofrohen shërbime për operatorët ekonomikë pranë Drejtorisë së Përgjithshme të Doganave. Shërbimi i korrespondecës dhe protokollit do të zhvendoset jashtë ambienteve të DPD-së. Zyra e protokollit do të tërheqë korrespondecën çdo ditë në orën 14:00. Është instaluar info-point me të dhënat e kontaktit për çdo drejtori. Numrat e kontaktit info-point janë: </a:t>
            </a:r>
            <a:r>
              <a:rPr lang="en" b="1">
                <a:latin typeface="Times New Roman"/>
                <a:ea typeface="Times New Roman"/>
                <a:cs typeface="Times New Roman"/>
                <a:sym typeface="Times New Roman"/>
              </a:rPr>
              <a:t>069 244 544 4 </a:t>
            </a:r>
            <a:r>
              <a:rPr lang="en">
                <a:latin typeface="Times New Roman"/>
                <a:ea typeface="Times New Roman"/>
                <a:cs typeface="Times New Roman"/>
                <a:sym typeface="Times New Roman"/>
              </a:rPr>
              <a:t>nga ora 08:00 – 12:00</a:t>
            </a:r>
            <a:r>
              <a:rPr lang="en" b="1">
                <a:latin typeface="Times New Roman"/>
                <a:ea typeface="Times New Roman"/>
                <a:cs typeface="Times New Roman"/>
                <a:sym typeface="Times New Roman"/>
              </a:rPr>
              <a:t> </a:t>
            </a:r>
            <a:r>
              <a:rPr lang="en">
                <a:latin typeface="Times New Roman"/>
                <a:ea typeface="Times New Roman"/>
                <a:cs typeface="Times New Roman"/>
                <a:sym typeface="Times New Roman"/>
              </a:rPr>
              <a:t>dhe </a:t>
            </a:r>
            <a:r>
              <a:rPr lang="en" b="1">
                <a:latin typeface="Times New Roman"/>
                <a:ea typeface="Times New Roman"/>
                <a:cs typeface="Times New Roman"/>
                <a:sym typeface="Times New Roman"/>
              </a:rPr>
              <a:t>068 444 002 5 </a:t>
            </a:r>
            <a:r>
              <a:rPr lang="en">
                <a:latin typeface="Times New Roman"/>
                <a:ea typeface="Times New Roman"/>
                <a:cs typeface="Times New Roman"/>
                <a:sym typeface="Times New Roman"/>
              </a:rPr>
              <a:t>nga ora 12:00 – 16:00.</a:t>
            </a:r>
            <a:endParaRPr>
              <a:latin typeface="Times New Roman"/>
              <a:ea typeface="Times New Roman"/>
              <a:cs typeface="Times New Roman"/>
              <a:sym typeface="Times New Roman"/>
            </a:endParaRPr>
          </a:p>
        </p:txBody>
      </p:sp>
      <p:sp>
        <p:nvSpPr>
          <p:cNvPr id="298" name="Google Shape;298;p46"/>
          <p:cNvSpPr txBox="1"/>
          <p:nvPr/>
        </p:nvSpPr>
        <p:spPr>
          <a:xfrm>
            <a:off x="313350" y="3371150"/>
            <a:ext cx="8517300" cy="7809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Pezullohen të gjitha kontrollet e planifikuara në terren nga DPD dhe strukturat e saj, përveç kontrolleve të mbikëqyrjes doganore emergjente. Përjashtohen nga kjo pikë strukturat e Antikontrabandës, Informacionit dhe Antitrafikut.</a:t>
            </a:r>
            <a:endParaRPr>
              <a:latin typeface="Times New Roman"/>
              <a:ea typeface="Times New Roman"/>
              <a:cs typeface="Times New Roman"/>
              <a:sym typeface="Times New Roman"/>
            </a:endParaRPr>
          </a:p>
        </p:txBody>
      </p:sp>
      <p:sp>
        <p:nvSpPr>
          <p:cNvPr id="299" name="Google Shape;299;p46"/>
          <p:cNvSpPr txBox="1"/>
          <p:nvPr/>
        </p:nvSpPr>
        <p:spPr>
          <a:xfrm>
            <a:off x="313350" y="4152050"/>
            <a:ext cx="8517300" cy="8427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Vijojnë procedurat operacionale në zonat dhe Degët Doganore. Ndalohet grumbullimi i përfaqësuesve të operatorëve ekonomikë në sportele, duhet respektuar distanca e sigurisë prej së paku një metër. Punonjësit pajisen me mjete mbrojtëse.</a:t>
            </a:r>
            <a:endParaRPr>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7"/>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Arsimi</a:t>
            </a:r>
            <a:endParaRPr/>
          </a:p>
          <a:p>
            <a:pPr marL="0" lvl="0" indent="0" algn="l" rtl="0">
              <a:spcBef>
                <a:spcPts val="0"/>
              </a:spcBef>
              <a:spcAft>
                <a:spcPts val="0"/>
              </a:spcAft>
              <a:buNone/>
            </a:pPr>
            <a:endParaRPr/>
          </a:p>
        </p:txBody>
      </p:sp>
      <p:sp>
        <p:nvSpPr>
          <p:cNvPr id="305" name="Google Shape;305;p47"/>
          <p:cNvSpPr txBox="1">
            <a:spLocks noGrp="1"/>
          </p:cNvSpPr>
          <p:nvPr>
            <p:ph type="body" idx="1"/>
          </p:nvPr>
        </p:nvSpPr>
        <p:spPr>
          <a:xfrm>
            <a:off x="727650" y="1817000"/>
            <a:ext cx="7688700" cy="2855400"/>
          </a:xfrm>
          <a:prstGeom prst="rect">
            <a:avLst/>
          </a:prstGeom>
        </p:spPr>
        <p:txBody>
          <a:bodyPr spcFirstLastPara="1" wrap="square" lIns="91425" tIns="91425" rIns="91425" bIns="91425" anchor="t" anchorCtr="0">
            <a:noAutofit/>
          </a:bodyPr>
          <a:lstStyle/>
          <a:p>
            <a:pPr marL="457200" lvl="0" indent="-317500" algn="just" rtl="0">
              <a:lnSpc>
                <a:spcPct val="150000"/>
              </a:lnSpc>
              <a:spcBef>
                <a:spcPts val="10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Procesi mësimor në të gjitha institucionet arsimore publike dhe jopublike, mbyllet deri në datën 03.04.2020. Mësimi gjatë kësaj kohe zhvillohet online, sipas udhëzimeve të publikuara në faqen e Ministrisë së Arsimit.</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Çerdhet në të gjithë vendin janë të mbyllura deri në datën 03.04.2020.</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Eskursionet mësimore të organizuara prej institucioneve shkollore me destinacion brenda ose jashtë vendit janë të ndaluara deri në datën 03.04.2020.</a:t>
            </a:r>
            <a:endParaRPr sz="1400">
              <a:solidFill>
                <a:srgbClr val="000000"/>
              </a:solidFill>
              <a:latin typeface="Times New Roman"/>
              <a:ea typeface="Times New Roman"/>
              <a:cs typeface="Times New Roman"/>
              <a:sym typeface="Times New Roman"/>
            </a:endParaRPr>
          </a:p>
          <a:p>
            <a:pPr marL="457200" lvl="0" indent="-317500" algn="just" rtl="0">
              <a:lnSpc>
                <a:spcPct val="15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Ndalimi i procedurave të konkursit për punësim personeli, konkurse shkollimi dhe specializimi deri në datën 03.04.2020.</a:t>
            </a:r>
            <a:endParaRPr sz="1400">
              <a:solidFill>
                <a:srgbClr val="000000"/>
              </a:solidFill>
              <a:latin typeface="Times New Roman"/>
              <a:ea typeface="Times New Roman"/>
              <a:cs typeface="Times New Roman"/>
              <a:sym typeface="Times New Roman"/>
            </a:endParaRPr>
          </a:p>
          <a:p>
            <a:pPr marL="457200" lvl="0" indent="0" algn="l" rtl="0">
              <a:spcBef>
                <a:spcPts val="1600"/>
              </a:spcBef>
              <a:spcAft>
                <a:spcPts val="10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8"/>
          <p:cNvSpPr txBox="1">
            <a:spLocks noGrp="1"/>
          </p:cNvSpPr>
          <p:nvPr>
            <p:ph type="title"/>
          </p:nvPr>
        </p:nvSpPr>
        <p:spPr>
          <a:xfrm>
            <a:off x="7276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Masa ndëshkuese </a:t>
            </a:r>
            <a:endParaRPr/>
          </a:p>
          <a:p>
            <a:pPr marL="0" lvl="0" indent="0" algn="l" rtl="0">
              <a:spcBef>
                <a:spcPts val="0"/>
              </a:spcBef>
              <a:spcAft>
                <a:spcPts val="0"/>
              </a:spcAft>
              <a:buNone/>
            </a:pPr>
            <a:endParaRPr/>
          </a:p>
        </p:txBody>
      </p:sp>
      <p:graphicFrame>
        <p:nvGraphicFramePr>
          <p:cNvPr id="311" name="Google Shape;311;p48"/>
          <p:cNvGraphicFramePr/>
          <p:nvPr/>
        </p:nvGraphicFramePr>
        <p:xfrm>
          <a:off x="495425" y="1655775"/>
          <a:ext cx="8153150" cy="2722160"/>
        </p:xfrm>
        <a:graphic>
          <a:graphicData uri="http://schemas.openxmlformats.org/drawingml/2006/table">
            <a:tbl>
              <a:tblPr>
                <a:noFill/>
                <a:tableStyleId>{7832EAC3-23E9-462D-AF5D-122A47FCFF11}</a:tableStyleId>
              </a:tblPr>
              <a:tblGrid>
                <a:gridCol w="3418600">
                  <a:extLst>
                    <a:ext uri="{9D8B030D-6E8A-4147-A177-3AD203B41FA5}">
                      <a16:colId xmlns:a16="http://schemas.microsoft.com/office/drawing/2014/main" val="20000"/>
                    </a:ext>
                  </a:extLst>
                </a:gridCol>
                <a:gridCol w="2495425">
                  <a:extLst>
                    <a:ext uri="{9D8B030D-6E8A-4147-A177-3AD203B41FA5}">
                      <a16:colId xmlns:a16="http://schemas.microsoft.com/office/drawing/2014/main" val="20001"/>
                    </a:ext>
                  </a:extLst>
                </a:gridCol>
                <a:gridCol w="2239125">
                  <a:extLst>
                    <a:ext uri="{9D8B030D-6E8A-4147-A177-3AD203B41FA5}">
                      <a16:colId xmlns:a16="http://schemas.microsoft.com/office/drawing/2014/main" val="20002"/>
                    </a:ext>
                  </a:extLst>
                </a:gridCol>
              </a:tblGrid>
              <a:tr h="645575">
                <a:tc>
                  <a:txBody>
                    <a:bodyPr/>
                    <a:lstStyle/>
                    <a:p>
                      <a:pPr marL="0" lvl="0" indent="0" algn="l" rtl="0">
                        <a:spcBef>
                          <a:spcPts val="0"/>
                        </a:spcBef>
                        <a:spcAft>
                          <a:spcPts val="0"/>
                        </a:spcAft>
                        <a:buNone/>
                      </a:pP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Masë financiare</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b="1"/>
                        <a:t>Pezullim/ndalim aktiviteti</a:t>
                      </a:r>
                      <a:endParaRPr b="1"/>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918375">
                <a:tc>
                  <a:txBody>
                    <a:bodyPr/>
                    <a:lstStyle/>
                    <a:p>
                      <a:pPr marL="0" lvl="0" indent="0" algn="l" rtl="0">
                        <a:lnSpc>
                          <a:spcPct val="100000"/>
                        </a:lnSpc>
                        <a:spcBef>
                          <a:spcPts val="0"/>
                        </a:spcBef>
                        <a:spcAft>
                          <a:spcPts val="0"/>
                        </a:spcAft>
                        <a:buNone/>
                      </a:pPr>
                      <a:r>
                        <a:rPr lang="en" sz="1000">
                          <a:latin typeface="Times New Roman"/>
                          <a:ea typeface="Times New Roman"/>
                          <a:cs typeface="Times New Roman"/>
                          <a:sym typeface="Times New Roman"/>
                        </a:rPr>
                        <a:t>Institucionet arsimore, çerdhet dhe kopshtet, publike dhe jopublike, që nuk mbyllin aktivitetin e tyre, te përcaktuar si mësiper</a:t>
                      </a:r>
                      <a:endParaRPr sz="1000">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just" rtl="0">
                        <a:lnSpc>
                          <a:spcPct val="100000"/>
                        </a:lnSpc>
                        <a:spcBef>
                          <a:spcPts val="0"/>
                        </a:spcBef>
                        <a:spcAft>
                          <a:spcPts val="0"/>
                        </a:spcAft>
                        <a:buNone/>
                      </a:pPr>
                      <a:r>
                        <a:rPr lang="en" sz="1000">
                          <a:latin typeface="Times New Roman"/>
                          <a:ea typeface="Times New Roman"/>
                          <a:cs typeface="Times New Roman"/>
                          <a:sym typeface="Times New Roman"/>
                        </a:rPr>
                        <a:t>5 000 000 (pesë milionë) lekë për institucionet arsimore, publike/ jopublike</a:t>
                      </a:r>
                      <a:endParaRPr sz="1000">
                        <a:latin typeface="Times New Roman"/>
                        <a:ea typeface="Times New Roman"/>
                        <a:cs typeface="Times New Roman"/>
                        <a:sym typeface="Times New Roman"/>
                      </a:endParaRPr>
                    </a:p>
                    <a:p>
                      <a:pPr marL="0" lvl="0" indent="0" algn="just" rtl="0">
                        <a:lnSpc>
                          <a:spcPct val="100000"/>
                        </a:lnSpc>
                        <a:spcBef>
                          <a:spcPts val="0"/>
                        </a:spcBef>
                        <a:spcAft>
                          <a:spcPts val="0"/>
                        </a:spcAft>
                        <a:buNone/>
                      </a:pPr>
                      <a:endParaRPr sz="1000">
                        <a:latin typeface="Times New Roman"/>
                        <a:ea typeface="Times New Roman"/>
                        <a:cs typeface="Times New Roman"/>
                        <a:sym typeface="Times New Roman"/>
                      </a:endParaRPr>
                    </a:p>
                    <a:p>
                      <a:pPr marL="0" lvl="0" indent="0" algn="just" rtl="0">
                        <a:lnSpc>
                          <a:spcPct val="100000"/>
                        </a:lnSpc>
                        <a:spcBef>
                          <a:spcPts val="0"/>
                        </a:spcBef>
                        <a:spcAft>
                          <a:spcPts val="0"/>
                        </a:spcAft>
                        <a:buNone/>
                      </a:pPr>
                      <a:r>
                        <a:rPr lang="en" sz="1000">
                          <a:latin typeface="Times New Roman"/>
                          <a:ea typeface="Times New Roman"/>
                          <a:cs typeface="Times New Roman"/>
                          <a:sym typeface="Times New Roman"/>
                        </a:rPr>
                        <a:t>1 000 000 (një milion) lekë për çerdhet dhe kopshtet publike/ jopublike</a:t>
                      </a:r>
                      <a:endParaRPr sz="1000">
                        <a:latin typeface="Times New Roman"/>
                        <a:ea typeface="Times New Roman"/>
                        <a:cs typeface="Times New Roman"/>
                        <a:sym typeface="Times New Roman"/>
                      </a:endParaRPr>
                    </a:p>
                    <a:p>
                      <a:pPr marL="0" lvl="0" indent="0" algn="l" rtl="0">
                        <a:spcBef>
                          <a:spcPts val="0"/>
                        </a:spcBef>
                        <a:spcAft>
                          <a:spcPts val="0"/>
                        </a:spcAft>
                        <a:buNone/>
                      </a:pPr>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918375">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Subjektet dhe individët, publikë apo privat, të cilët lejojnë zhvillimin e aktivitete sportive, sociale, kulturore, eskursioneve mësimore brenda dhe jashtë vendit të organizuara nga institucionet arsimore publike dhe private</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lvl="0" indent="0" algn="just" rtl="0">
                        <a:spcBef>
                          <a:spcPts val="0"/>
                        </a:spcBef>
                        <a:spcAft>
                          <a:spcPts val="0"/>
                        </a:spcAft>
                        <a:buNone/>
                      </a:pPr>
                      <a:r>
                        <a:rPr lang="en" sz="1000">
                          <a:latin typeface="Times New Roman"/>
                          <a:ea typeface="Times New Roman"/>
                          <a:cs typeface="Times New Roman"/>
                          <a:sym typeface="Times New Roman"/>
                        </a:rPr>
                        <a:t>1 000 000 (një milion) lekë </a:t>
                      </a:r>
                      <a:endParaRPr sz="1000">
                        <a:latin typeface="Times New Roman"/>
                        <a:ea typeface="Times New Roman"/>
                        <a:cs typeface="Times New Roman"/>
                        <a:sym typeface="Times New Roman"/>
                      </a:endParaRPr>
                    </a:p>
                  </a:txBody>
                  <a:tcPr marL="91425" marR="91425" marT="91425" marB="91425">
                    <a:lnL w="9525" cap="flat" cmpd="sng">
                      <a:solidFill>
                        <a:srgbClr val="999999"/>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Times New Roman"/>
                          <a:ea typeface="Times New Roman"/>
                          <a:cs typeface="Times New Roman"/>
                          <a:sym typeface="Times New Roman"/>
                        </a:rPr>
                        <a:t>Në rast përsëritjeje, mbylljen e veprimtarisë për një periudhë 6 mujore</a:t>
                      </a:r>
                      <a:endParaRPr sz="1000">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9"/>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Arsimi </a:t>
            </a:r>
            <a:r>
              <a:rPr lang="en" b="0"/>
              <a:t>(tanimë jo te aplikueshme )</a:t>
            </a:r>
            <a:endParaRPr b="0"/>
          </a:p>
        </p:txBody>
      </p:sp>
      <p:sp>
        <p:nvSpPr>
          <p:cNvPr id="317" name="Google Shape;317;p49"/>
          <p:cNvSpPr txBox="1">
            <a:spLocks noGrp="1"/>
          </p:cNvSpPr>
          <p:nvPr>
            <p:ph type="body" idx="1"/>
          </p:nvPr>
        </p:nvSpPr>
        <p:spPr>
          <a:xfrm>
            <a:off x="729450" y="1859800"/>
            <a:ext cx="7688700" cy="2261100"/>
          </a:xfrm>
          <a:prstGeom prst="rect">
            <a:avLst/>
          </a:prstGeom>
        </p:spPr>
        <p:txBody>
          <a:bodyPr spcFirstLastPara="1" wrap="square" lIns="91425" tIns="91425" rIns="91425" bIns="91425" anchor="t" anchorCtr="0">
            <a:noAutofit/>
          </a:bodyPr>
          <a:lstStyle/>
          <a:p>
            <a:pPr marL="457200" lvl="0" indent="-317500" algn="just" rtl="0">
              <a:spcBef>
                <a:spcPts val="260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Është bërë sigurimi i kushteve higjeno sanitare dhe artikujve higjeno sanitar duke përdorur dezifenktuesit përkatës. Është siguruar higjena personale për fëmijët nxënësit dhe studentët. Është kryer edukimi për higjenën sanitare si dhe është siguruar higjena personale e personelit arsimor. </a:t>
            </a:r>
            <a:endParaRPr sz="1400">
              <a:solidFill>
                <a:srgbClr val="000000"/>
              </a:solidFill>
              <a:latin typeface="Times New Roman"/>
              <a:ea typeface="Times New Roman"/>
              <a:cs typeface="Times New Roman"/>
              <a:sym typeface="Times New Roman"/>
            </a:endParaRPr>
          </a:p>
          <a:p>
            <a:pPr marL="457200" lvl="0" indent="-317500" algn="just" rtl="0">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Drejtuesit e institucioneve arsimore paraqesin numrin total të mungesave në frekuentim për arsye shëndetësore drejt personelit shëndetësor të institucioneve parashkollore dhe ato arsimore.</a:t>
            </a:r>
            <a:endParaRPr sz="1400">
              <a:solidFill>
                <a:srgbClr val="000000"/>
              </a:solidFill>
              <a:latin typeface="Times New Roman"/>
              <a:ea typeface="Times New Roman"/>
              <a:cs typeface="Times New Roman"/>
              <a:sym typeface="Times New Roman"/>
            </a:endParaRPr>
          </a:p>
          <a:p>
            <a:pPr marL="0" lvl="0" indent="0" algn="l" rtl="0">
              <a:spcBef>
                <a:spcPts val="3200"/>
              </a:spcBef>
              <a:spcAft>
                <a:spcPts val="1600"/>
              </a:spcAft>
              <a:buNone/>
            </a:pPr>
            <a:endParaRPr sz="1400">
              <a:solidFill>
                <a:srgbClr val="000000"/>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0"/>
          <p:cNvSpPr txBox="1">
            <a:spLocks noGrp="1"/>
          </p:cNvSpPr>
          <p:nvPr>
            <p:ph type="title"/>
          </p:nvPr>
        </p:nvSpPr>
        <p:spPr>
          <a:xfrm>
            <a:off x="727800" y="2571750"/>
            <a:ext cx="7688400" cy="535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500"/>
              <a:t>Masat e marra nga institucionet e tjera publike</a:t>
            </a:r>
            <a:endParaRPr sz="3500"/>
          </a:p>
          <a:p>
            <a:pPr marL="0" lvl="0" indent="0" algn="l" rtl="0">
              <a:spcBef>
                <a:spcPts val="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1"/>
          <p:cNvSpPr txBox="1">
            <a:spLocks noGrp="1"/>
          </p:cNvSpPr>
          <p:nvPr>
            <p:ph type="title"/>
          </p:nvPr>
        </p:nvSpPr>
        <p:spPr>
          <a:xfrm>
            <a:off x="727800" y="6636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Këshilli i Lartë Gjyqësor</a:t>
            </a:r>
            <a:endParaRPr/>
          </a:p>
        </p:txBody>
      </p:sp>
      <p:sp>
        <p:nvSpPr>
          <p:cNvPr id="328" name="Google Shape;328;p51"/>
          <p:cNvSpPr txBox="1"/>
          <p:nvPr/>
        </p:nvSpPr>
        <p:spPr>
          <a:xfrm>
            <a:off x="399000" y="1350950"/>
            <a:ext cx="8346000" cy="6570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endParaRPr>
              <a:solidFill>
                <a:srgbClr val="1A1A1A"/>
              </a:solidFill>
              <a:latin typeface="Times New Roman"/>
              <a:ea typeface="Times New Roman"/>
              <a:cs typeface="Times New Roman"/>
              <a:sym typeface="Times New Roman"/>
            </a:endParaRPr>
          </a:p>
        </p:txBody>
      </p:sp>
      <p:sp>
        <p:nvSpPr>
          <p:cNvPr id="329" name="Google Shape;329;p51"/>
          <p:cNvSpPr txBox="1"/>
          <p:nvPr/>
        </p:nvSpPr>
        <p:spPr>
          <a:xfrm>
            <a:off x="534150" y="1411850"/>
            <a:ext cx="8075700" cy="53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KLGj ka pezulluar ushtrimin e veprimtarisë së tij që përfshin:</a:t>
            </a:r>
            <a:endParaRPr>
              <a:latin typeface="Times New Roman"/>
              <a:ea typeface="Times New Roman"/>
              <a:cs typeface="Times New Roman"/>
              <a:sym typeface="Times New Roman"/>
            </a:endParaRPr>
          </a:p>
        </p:txBody>
      </p:sp>
      <p:sp>
        <p:nvSpPr>
          <p:cNvPr id="330" name="Google Shape;330;p51"/>
          <p:cNvSpPr txBox="1"/>
          <p:nvPr/>
        </p:nvSpPr>
        <p:spPr>
          <a:xfrm>
            <a:off x="727800" y="1810725"/>
            <a:ext cx="7688400" cy="4272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SzPts val="1400"/>
              <a:buFont typeface="Times New Roman"/>
              <a:buChar char="❖"/>
            </a:pPr>
            <a:r>
              <a:rPr lang="en">
                <a:highlight>
                  <a:srgbClr val="FFFFFF"/>
                </a:highlight>
                <a:latin typeface="Times New Roman"/>
                <a:ea typeface="Times New Roman"/>
                <a:cs typeface="Times New Roman"/>
                <a:sym typeface="Times New Roman"/>
              </a:rPr>
              <a:t>pezullimin e organizimit dhe zhvillimit të mbledhjeve plenare të Këshillit/komisioneve;</a:t>
            </a:r>
            <a:endParaRPr>
              <a:highlight>
                <a:srgbClr val="FFFFFF"/>
              </a:highlight>
              <a:latin typeface="Times New Roman"/>
              <a:ea typeface="Times New Roman"/>
              <a:cs typeface="Times New Roman"/>
              <a:sym typeface="Times New Roman"/>
            </a:endParaRPr>
          </a:p>
          <a:p>
            <a:pPr marL="0" lvl="0" indent="0" algn="l" rtl="0">
              <a:lnSpc>
                <a:spcPct val="150000"/>
              </a:lnSpc>
              <a:spcBef>
                <a:spcPts val="5100"/>
              </a:spcBef>
              <a:spcAft>
                <a:spcPts val="4600"/>
              </a:spcAft>
              <a:buNone/>
            </a:pPr>
            <a:endParaRPr>
              <a:highlight>
                <a:srgbClr val="FFFFFF"/>
              </a:highlight>
              <a:latin typeface="Times New Roman"/>
              <a:ea typeface="Times New Roman"/>
              <a:cs typeface="Times New Roman"/>
              <a:sym typeface="Times New Roman"/>
            </a:endParaRPr>
          </a:p>
        </p:txBody>
      </p:sp>
      <p:sp>
        <p:nvSpPr>
          <p:cNvPr id="331" name="Google Shape;331;p51"/>
          <p:cNvSpPr txBox="1"/>
          <p:nvPr/>
        </p:nvSpPr>
        <p:spPr>
          <a:xfrm>
            <a:off x="727800" y="2236300"/>
            <a:ext cx="8075700" cy="1326000"/>
          </a:xfrm>
          <a:prstGeom prst="rect">
            <a:avLst/>
          </a:prstGeom>
          <a:noFill/>
          <a:ln>
            <a:noFill/>
          </a:ln>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SzPts val="1400"/>
              <a:buFont typeface="Times New Roman"/>
              <a:buChar char="❖"/>
            </a:pPr>
            <a:r>
              <a:rPr lang="en">
                <a:highlight>
                  <a:srgbClr val="FFFFFF"/>
                </a:highlight>
                <a:latin typeface="Times New Roman"/>
                <a:ea typeface="Times New Roman"/>
                <a:cs typeface="Times New Roman"/>
                <a:sym typeface="Times New Roman"/>
              </a:rPr>
              <a:t>pezullimin e të gjitha afateve të parashikuara në shpalljet publike të bëra nga KLGJ, nëpërmjet të cilave është bërë hapja e procedurave të ngritjes në detyrë në Gjykatën e Lartë, në gjykatat e posaçme për korrupsionin dhe krimin e organizuar; për komandim gjyqtari në Shkollën e Magjistraturës; për komandim gjyqtari në Zyrën e Inspektorit të Lartë të Drejtësisë; për komandim gjyqtaresh në Ministrinë e Drejtësisë;</a:t>
            </a:r>
            <a:endParaRPr>
              <a:highlight>
                <a:srgbClr val="FFFFFF"/>
              </a:highlight>
              <a:latin typeface="Times New Roman"/>
              <a:ea typeface="Times New Roman"/>
              <a:cs typeface="Times New Roman"/>
              <a:sym typeface="Times New Roman"/>
            </a:endParaRPr>
          </a:p>
          <a:p>
            <a:pPr marL="457200" lvl="0" indent="0" algn="l" rtl="0">
              <a:lnSpc>
                <a:spcPct val="150000"/>
              </a:lnSpc>
              <a:spcBef>
                <a:spcPts val="5100"/>
              </a:spcBef>
              <a:spcAft>
                <a:spcPts val="0"/>
              </a:spcAft>
              <a:buNone/>
            </a:pPr>
            <a:endParaRPr>
              <a:highlight>
                <a:srgbClr val="FFFFFF"/>
              </a:highlight>
              <a:latin typeface="Times New Roman"/>
              <a:ea typeface="Times New Roman"/>
              <a:cs typeface="Times New Roman"/>
              <a:sym typeface="Times New Roman"/>
            </a:endParaRPr>
          </a:p>
          <a:p>
            <a:pPr marL="0" lvl="0" indent="0" algn="l" rtl="0">
              <a:spcBef>
                <a:spcPts val="4600"/>
              </a:spcBef>
              <a:spcAft>
                <a:spcPts val="0"/>
              </a:spcAft>
              <a:buNone/>
            </a:pPr>
            <a:endParaRPr>
              <a:latin typeface="Times New Roman"/>
              <a:ea typeface="Times New Roman"/>
              <a:cs typeface="Times New Roman"/>
              <a:sym typeface="Times New Roman"/>
            </a:endParaRPr>
          </a:p>
        </p:txBody>
      </p:sp>
      <p:sp>
        <p:nvSpPr>
          <p:cNvPr id="332" name="Google Shape;332;p51"/>
          <p:cNvSpPr txBox="1"/>
          <p:nvPr/>
        </p:nvSpPr>
        <p:spPr>
          <a:xfrm>
            <a:off x="727800" y="3851550"/>
            <a:ext cx="8075700" cy="917100"/>
          </a:xfrm>
          <a:prstGeom prst="rect">
            <a:avLst/>
          </a:prstGeom>
          <a:noFill/>
          <a:ln>
            <a:noFill/>
          </a:ln>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SzPts val="1400"/>
              <a:buFont typeface="Times New Roman"/>
              <a:buChar char="❖"/>
            </a:pPr>
            <a:r>
              <a:rPr lang="en">
                <a:highlight>
                  <a:srgbClr val="FFFFFF"/>
                </a:highlight>
                <a:latin typeface="Times New Roman"/>
                <a:ea typeface="Times New Roman"/>
                <a:cs typeface="Times New Roman"/>
                <a:sym typeface="Times New Roman"/>
              </a:rPr>
              <a:t>pezullimin e afateve në procedurat e verifikimit të kushteve dhe kritereve ligjore të rekrutimit si gjyqtar të kandidatëve për magjistratë, profili gjyqtar, që pritet të diplomohen në vitin akademik 2019-2020.</a:t>
            </a:r>
            <a:endParaRPr>
              <a:highlight>
                <a:srgbClr val="FFFFFF"/>
              </a:highlight>
              <a:latin typeface="Times New Roman"/>
              <a:ea typeface="Times New Roman"/>
              <a:cs typeface="Times New Roman"/>
              <a:sym typeface="Times New Roman"/>
            </a:endParaRPr>
          </a:p>
          <a:p>
            <a:pPr marL="0" lvl="0" indent="0" algn="l" rtl="0">
              <a:lnSpc>
                <a:spcPct val="150000"/>
              </a:lnSpc>
              <a:spcBef>
                <a:spcPts val="5100"/>
              </a:spcBef>
              <a:spcAft>
                <a:spcPts val="4600"/>
              </a:spcAft>
              <a:buNone/>
            </a:pPr>
            <a:endParaRPr>
              <a:latin typeface="Lato"/>
              <a:ea typeface="Lato"/>
              <a:cs typeface="Lato"/>
              <a:sym typeface="Lato"/>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52"/>
          <p:cNvSpPr txBox="1">
            <a:spLocks noGrp="1"/>
          </p:cNvSpPr>
          <p:nvPr>
            <p:ph type="title"/>
          </p:nvPr>
        </p:nvSpPr>
        <p:spPr>
          <a:xfrm>
            <a:off x="727800" y="638825"/>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Banka e Shqipërisë</a:t>
            </a:r>
            <a:endParaRPr/>
          </a:p>
        </p:txBody>
      </p:sp>
      <p:sp>
        <p:nvSpPr>
          <p:cNvPr id="338" name="Google Shape;338;p52"/>
          <p:cNvSpPr txBox="1"/>
          <p:nvPr/>
        </p:nvSpPr>
        <p:spPr>
          <a:xfrm>
            <a:off x="531600" y="1388125"/>
            <a:ext cx="7688400" cy="38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Këshilli Mbikëqyrës i Bankës ka miratuar ndryshime në rregulloret:</a:t>
            </a:r>
            <a:endParaRPr>
              <a:latin typeface="Times New Roman"/>
              <a:ea typeface="Times New Roman"/>
              <a:cs typeface="Times New Roman"/>
              <a:sym typeface="Times New Roman"/>
            </a:endParaRPr>
          </a:p>
        </p:txBody>
      </p:sp>
      <p:sp>
        <p:nvSpPr>
          <p:cNvPr id="339" name="Google Shape;339;p52"/>
          <p:cNvSpPr txBox="1"/>
          <p:nvPr/>
        </p:nvSpPr>
        <p:spPr>
          <a:xfrm>
            <a:off x="1008750" y="1772425"/>
            <a:ext cx="7126500" cy="11898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“Për administrimin e rrezikut të kredisë nga bankat dhe degët e bankave të huaja”</a:t>
            </a:r>
            <a:endParaRPr>
              <a:latin typeface="Times New Roman"/>
              <a:ea typeface="Times New Roman"/>
              <a:cs typeface="Times New Roman"/>
              <a:sym typeface="Times New Roman"/>
            </a:endParaRPr>
          </a:p>
          <a:p>
            <a:pPr marL="457200" lvl="0" indent="-317500" algn="just" rtl="0">
              <a:lnSpc>
                <a:spcPct val="115000"/>
              </a:lnSpc>
              <a:spcBef>
                <a:spcPts val="0"/>
              </a:spcBef>
              <a:spcAft>
                <a:spcPts val="0"/>
              </a:spcAft>
              <a:buSzPts val="1400"/>
              <a:buFont typeface="Times New Roman"/>
              <a:buChar char="❖"/>
            </a:pPr>
            <a:r>
              <a:rPr lang="en">
                <a:latin typeface="Times New Roman"/>
                <a:ea typeface="Times New Roman"/>
                <a:cs typeface="Times New Roman"/>
                <a:sym typeface="Times New Roman"/>
              </a:rPr>
              <a:t>“Për administrimin e rrezikut në veprimtarinë e subjekteve financiare jobanka”</a:t>
            </a:r>
            <a:endParaRPr>
              <a:latin typeface="Times New Roman"/>
              <a:ea typeface="Times New Roman"/>
              <a:cs typeface="Times New Roman"/>
              <a:sym typeface="Times New Roman"/>
            </a:endParaRPr>
          </a:p>
          <a:p>
            <a:pPr marL="457200" lvl="0" indent="-317500" algn="just" rtl="0">
              <a:lnSpc>
                <a:spcPct val="115000"/>
              </a:lnSpc>
              <a:spcBef>
                <a:spcPts val="0"/>
              </a:spcBef>
              <a:spcAft>
                <a:spcPts val="0"/>
              </a:spcAft>
              <a:buSzPts val="1400"/>
              <a:buFont typeface="Times New Roman"/>
              <a:buChar char="❖"/>
            </a:pPr>
            <a:r>
              <a:rPr lang="en">
                <a:latin typeface="Times New Roman"/>
                <a:ea typeface="Times New Roman"/>
                <a:cs typeface="Times New Roman"/>
                <a:sym typeface="Times New Roman"/>
              </a:rPr>
              <a:t>“Për administrimin e rrezikut në veprimtarinë e shoqërive të kursim-kreditit dhe të unioneve të tyre”</a:t>
            </a:r>
            <a:endParaRPr>
              <a:latin typeface="Times New Roman"/>
              <a:ea typeface="Times New Roman"/>
              <a:cs typeface="Times New Roman"/>
              <a:sym typeface="Times New Roman"/>
            </a:endParaRPr>
          </a:p>
          <a:p>
            <a:pPr marL="457200" lvl="0" indent="0" algn="just" rtl="0">
              <a:lnSpc>
                <a:spcPct val="115000"/>
              </a:lnSpc>
              <a:spcBef>
                <a:spcPts val="1200"/>
              </a:spcBef>
              <a:spcAft>
                <a:spcPts val="1200"/>
              </a:spcAft>
              <a:buNone/>
            </a:pPr>
            <a:endParaRPr>
              <a:latin typeface="Times New Roman"/>
              <a:ea typeface="Times New Roman"/>
              <a:cs typeface="Times New Roman"/>
              <a:sym typeface="Times New Roman"/>
            </a:endParaRPr>
          </a:p>
        </p:txBody>
      </p:sp>
      <p:sp>
        <p:nvSpPr>
          <p:cNvPr id="340" name="Google Shape;340;p52"/>
          <p:cNvSpPr txBox="1"/>
          <p:nvPr/>
        </p:nvSpPr>
        <p:spPr>
          <a:xfrm>
            <a:off x="123175" y="3036500"/>
            <a:ext cx="8701200" cy="1450200"/>
          </a:xfrm>
          <a:prstGeom prst="rect">
            <a:avLst/>
          </a:prstGeom>
          <a:noFill/>
          <a:ln>
            <a:noFill/>
          </a:ln>
        </p:spPr>
        <p:txBody>
          <a:bodyPr spcFirstLastPara="1" wrap="square" lIns="91425" tIns="91425" rIns="91425" bIns="91425" anchor="t" anchorCtr="0">
            <a:noAutofit/>
          </a:bodyPr>
          <a:lstStyle/>
          <a:p>
            <a:pPr marL="457200" lvl="0" indent="0" algn="just" rtl="0">
              <a:lnSpc>
                <a:spcPct val="115000"/>
              </a:lnSpc>
              <a:spcBef>
                <a:spcPts val="1200"/>
              </a:spcBef>
              <a:spcAft>
                <a:spcPts val="0"/>
              </a:spcAft>
              <a:buNone/>
            </a:pPr>
            <a:r>
              <a:rPr lang="en">
                <a:latin typeface="Times New Roman"/>
                <a:ea typeface="Times New Roman"/>
                <a:cs typeface="Times New Roman"/>
                <a:sym typeface="Times New Roman"/>
              </a:rPr>
              <a:t>duke shtuar një dispozitë e përkohshme e cila u krijon lehtësi bankave dhe subjekteve financiare jobanka, si dhe shoqërive të kursim-kreditit dhe unioneve të tyre për periudhën mars – maj 2020, që në rastet kur evidentohen paaftësi paguese të kredimmarrrësve të mos jenë subjekt i zbatimit të kërkesave të këtyre rregulloreve që lidhen kryesisht me klasifikimin dhe krijimin e fondeve për provigjione. Ndryshimet nuk parashikojnë shpenzime buxhetore dhe kosto shtesë për subjektet.</a:t>
            </a:r>
            <a:endParaRPr>
              <a:latin typeface="Times New Roman"/>
              <a:ea typeface="Times New Roman"/>
              <a:cs typeface="Times New Roman"/>
              <a:sym typeface="Times New Roman"/>
            </a:endParaRPr>
          </a:p>
          <a:p>
            <a:pPr marL="0" lvl="0" indent="0" algn="l" rtl="0">
              <a:spcBef>
                <a:spcPts val="1200"/>
              </a:spcBef>
              <a:spcAft>
                <a:spcPts val="0"/>
              </a:spcAft>
              <a:buNone/>
            </a:pPr>
            <a:endParaRPr>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3"/>
          <p:cNvSpPr txBox="1">
            <a:spLocks noGrp="1"/>
          </p:cNvSpPr>
          <p:nvPr>
            <p:ph type="title"/>
          </p:nvPr>
        </p:nvSpPr>
        <p:spPr>
          <a:xfrm>
            <a:off x="727800" y="6760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Banka e Shqipërisë: riskedulimi i kësteve të kredisë</a:t>
            </a:r>
            <a:endParaRPr sz="2400"/>
          </a:p>
        </p:txBody>
      </p:sp>
      <p:sp>
        <p:nvSpPr>
          <p:cNvPr id="346" name="Google Shape;346;p53"/>
          <p:cNvSpPr txBox="1"/>
          <p:nvPr/>
        </p:nvSpPr>
        <p:spPr>
          <a:xfrm>
            <a:off x="322250" y="1474875"/>
            <a:ext cx="8452800" cy="4461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Times New Roman"/>
              <a:buChar char="●"/>
            </a:pPr>
            <a:r>
              <a:rPr lang="en">
                <a:latin typeface="Times New Roman"/>
                <a:ea typeface="Times New Roman"/>
                <a:cs typeface="Times New Roman"/>
                <a:sym typeface="Times New Roman"/>
              </a:rPr>
              <a:t>Masat kanë hyrë në fuqi më 13 mars 2020 dhe zgjasin deri më 31 maj 2020.</a:t>
            </a:r>
            <a:endParaRPr>
              <a:latin typeface="Times New Roman"/>
              <a:ea typeface="Times New Roman"/>
              <a:cs typeface="Times New Roman"/>
              <a:sym typeface="Times New Roman"/>
            </a:endParaRPr>
          </a:p>
        </p:txBody>
      </p:sp>
      <p:sp>
        <p:nvSpPr>
          <p:cNvPr id="347" name="Google Shape;347;p53"/>
          <p:cNvSpPr txBox="1"/>
          <p:nvPr/>
        </p:nvSpPr>
        <p:spPr>
          <a:xfrm>
            <a:off x="322250" y="1920975"/>
            <a:ext cx="8229600" cy="8004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Kredimarrësit individë dhe biznese, gjendja financiare e të cilëve përkeqësohet nga situata aktuale, mund të përfitojnë një shtyrje, deri në 3-muaj, të pagesave të kësteve të kredive të tyre, të marra nga institucionet financiare të licencuara nga Banka e Shqipërisë: banka, jobanka dhe shoqëri kursim-krediti. </a:t>
            </a:r>
            <a:endParaRPr>
              <a:latin typeface="Times New Roman"/>
              <a:ea typeface="Times New Roman"/>
              <a:cs typeface="Times New Roman"/>
              <a:sym typeface="Times New Roman"/>
            </a:endParaRPr>
          </a:p>
        </p:txBody>
      </p:sp>
      <p:sp>
        <p:nvSpPr>
          <p:cNvPr id="348" name="Google Shape;348;p53"/>
          <p:cNvSpPr txBox="1"/>
          <p:nvPr/>
        </p:nvSpPr>
        <p:spPr>
          <a:xfrm>
            <a:off x="334550" y="2571750"/>
            <a:ext cx="8341200" cy="10536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Të gjithë ata kredimarrës, biznese dhe individë, të cilët preken ekonomikisht dhe financiarisht nga kjo situatë, dhe që dëshirojnë të përfitojnë nga kjo lehtësi, duhet të kontaktojnë me institucionin financiar me të cilin kanë marrëdhënien e kreditimit.</a:t>
            </a:r>
            <a:endParaRPr>
              <a:latin typeface="Times New Roman"/>
              <a:ea typeface="Times New Roman"/>
              <a:cs typeface="Times New Roman"/>
              <a:sym typeface="Times New Roman"/>
            </a:endParaRPr>
          </a:p>
          <a:p>
            <a:pPr marL="457200" lvl="0" indent="0" algn="l" rtl="0">
              <a:spcBef>
                <a:spcPts val="1200"/>
              </a:spcBef>
              <a:spcAft>
                <a:spcPts val="0"/>
              </a:spcAft>
              <a:buNone/>
            </a:pPr>
            <a:endParaRPr>
              <a:latin typeface="Times New Roman"/>
              <a:ea typeface="Times New Roman"/>
              <a:cs typeface="Times New Roman"/>
              <a:sym typeface="Times New Roman"/>
            </a:endParaRPr>
          </a:p>
        </p:txBody>
      </p:sp>
      <p:sp>
        <p:nvSpPr>
          <p:cNvPr id="349" name="Google Shape;349;p53"/>
          <p:cNvSpPr txBox="1"/>
          <p:nvPr/>
        </p:nvSpPr>
        <p:spPr>
          <a:xfrm>
            <a:off x="322250" y="3625350"/>
            <a:ext cx="8452800" cy="6693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Institucioni financiariar në bashkëpunim me kredimarrësin, do të vlerësojë kërkesën dhe, bazuar në specifikat e rastit, do të ofrojë edhe zgjidhjen përkatëse. </a:t>
            </a:r>
            <a:endParaRPr>
              <a:latin typeface="Times New Roman"/>
              <a:ea typeface="Times New Roman"/>
              <a:cs typeface="Times New Roman"/>
              <a:sym typeface="Times New Roman"/>
            </a:endParaRPr>
          </a:p>
        </p:txBody>
      </p:sp>
      <p:sp>
        <p:nvSpPr>
          <p:cNvPr id="350" name="Google Shape;350;p53"/>
          <p:cNvSpPr txBox="1"/>
          <p:nvPr/>
        </p:nvSpPr>
        <p:spPr>
          <a:xfrm>
            <a:off x="322250" y="4276125"/>
            <a:ext cx="8496000" cy="4461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Kredimarrësit, aftësia paguese e të cilëve nuk preket apo dëmtohet nga kjo situatë duhet të vijojnë normalisht shlyerjen e detyrimeve.</a:t>
            </a:r>
            <a:endParaRPr>
              <a:latin typeface="Lato"/>
              <a:ea typeface="Lato"/>
              <a:cs typeface="Lato"/>
              <a:sym typeface="Lato"/>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54"/>
          <p:cNvSpPr txBox="1">
            <a:spLocks noGrp="1"/>
          </p:cNvSpPr>
          <p:nvPr>
            <p:ph type="title"/>
          </p:nvPr>
        </p:nvSpPr>
        <p:spPr>
          <a:xfrm>
            <a:off x="727800" y="451050"/>
            <a:ext cx="81462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Inspektorati i Lartë i Deklarimit dhe Kontrollit të Pasurive dhe Konfliktit të Interesave</a:t>
            </a:r>
            <a:endParaRPr sz="2000"/>
          </a:p>
        </p:txBody>
      </p:sp>
      <p:sp>
        <p:nvSpPr>
          <p:cNvPr id="356" name="Google Shape;356;p54"/>
          <p:cNvSpPr txBox="1"/>
          <p:nvPr/>
        </p:nvSpPr>
        <p:spPr>
          <a:xfrm>
            <a:off x="384225" y="1512075"/>
            <a:ext cx="8328900" cy="53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Shtyhet pa afat deri në një urdhër  të dytë afati i dorëzimit të deklaratave të interesave private:</a:t>
            </a:r>
            <a:endParaRPr>
              <a:latin typeface="Times New Roman"/>
              <a:ea typeface="Times New Roman"/>
              <a:cs typeface="Times New Roman"/>
              <a:sym typeface="Times New Roman"/>
            </a:endParaRPr>
          </a:p>
        </p:txBody>
      </p:sp>
      <p:sp>
        <p:nvSpPr>
          <p:cNvPr id="357" name="Google Shape;357;p54"/>
          <p:cNvSpPr txBox="1"/>
          <p:nvPr/>
        </p:nvSpPr>
        <p:spPr>
          <a:xfrm>
            <a:off x="927750" y="1995425"/>
            <a:ext cx="6581100" cy="4833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Times New Roman"/>
              <a:buChar char="❖"/>
            </a:pPr>
            <a:r>
              <a:rPr lang="en">
                <a:latin typeface="Times New Roman"/>
                <a:ea typeface="Times New Roman"/>
                <a:cs typeface="Times New Roman"/>
                <a:sym typeface="Times New Roman"/>
              </a:rPr>
              <a:t>“Periodik/Vjetor 2019”, nga zyrtarët/subjektet deklarues dhe personat e lidhur (afati i zakonshëm 31 mars)</a:t>
            </a:r>
            <a:endParaRPr>
              <a:latin typeface="Times New Roman"/>
              <a:ea typeface="Times New Roman"/>
              <a:cs typeface="Times New Roman"/>
              <a:sym typeface="Times New Roman"/>
            </a:endParaRPr>
          </a:p>
        </p:txBody>
      </p:sp>
      <p:sp>
        <p:nvSpPr>
          <p:cNvPr id="358" name="Google Shape;358;p54"/>
          <p:cNvSpPr txBox="1"/>
          <p:nvPr/>
        </p:nvSpPr>
        <p:spPr>
          <a:xfrm>
            <a:off x="927750" y="2573100"/>
            <a:ext cx="7746300" cy="4833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Times New Roman"/>
              <a:buChar char="❖"/>
            </a:pPr>
            <a:r>
              <a:rPr lang="en">
                <a:latin typeface="Times New Roman"/>
                <a:ea typeface="Times New Roman"/>
                <a:cs typeface="Times New Roman"/>
                <a:sym typeface="Times New Roman"/>
              </a:rPr>
              <a:t>Para Fillimit të Detyrës” dhe “Pas Largimit nga Funkioni”, nga zyrtarët/subjektet deklarues</a:t>
            </a:r>
            <a:endParaRPr>
              <a:latin typeface="Times New Roman"/>
              <a:ea typeface="Times New Roman"/>
              <a:cs typeface="Times New Roman"/>
              <a:sym typeface="Times New Roman"/>
            </a:endParaRPr>
          </a:p>
        </p:txBody>
      </p:sp>
      <p:sp>
        <p:nvSpPr>
          <p:cNvPr id="359" name="Google Shape;359;p54"/>
          <p:cNvSpPr txBox="1"/>
          <p:nvPr/>
        </p:nvSpPr>
        <p:spPr>
          <a:xfrm>
            <a:off x="384225" y="3048925"/>
            <a:ext cx="8328900" cy="5352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
                <a:latin typeface="Times New Roman"/>
                <a:ea typeface="Times New Roman"/>
                <a:cs typeface="Times New Roman"/>
                <a:sym typeface="Times New Roman"/>
              </a:rPr>
              <a:t>sipas Ligjit nr. 9049, datë 10.4.2003 “Për deklarimin dhe kontrollin e pasurive, të detyrimeve financiare të të zgjedhurve dhe disa nëpunësve publikë”, i ndryshuar.</a:t>
            </a:r>
            <a:endParaRPr>
              <a:latin typeface="Times New Roman"/>
              <a:ea typeface="Times New Roman"/>
              <a:cs typeface="Times New Roman"/>
              <a:sym typeface="Times New Roman"/>
            </a:endParaRPr>
          </a:p>
        </p:txBody>
      </p:sp>
      <p:sp>
        <p:nvSpPr>
          <p:cNvPr id="360" name="Google Shape;360;p54"/>
          <p:cNvSpPr txBox="1"/>
          <p:nvPr/>
        </p:nvSpPr>
        <p:spPr>
          <a:xfrm>
            <a:off x="0" y="3829750"/>
            <a:ext cx="8713200" cy="1016400"/>
          </a:xfrm>
          <a:prstGeom prst="rect">
            <a:avLst/>
          </a:prstGeom>
          <a:noFill/>
          <a:ln>
            <a:noFill/>
          </a:ln>
        </p:spPr>
        <p:txBody>
          <a:bodyPr spcFirstLastPara="1" wrap="square" lIns="91425" tIns="91425" rIns="91425" bIns="91425" anchor="t" anchorCtr="0">
            <a:noAutofit/>
          </a:bodyPr>
          <a:lstStyle/>
          <a:p>
            <a:pPr marL="457200" lvl="0" indent="0" algn="just" rtl="0">
              <a:lnSpc>
                <a:spcPct val="115000"/>
              </a:lnSpc>
              <a:spcBef>
                <a:spcPts val="1200"/>
              </a:spcBef>
              <a:spcAft>
                <a:spcPts val="0"/>
              </a:spcAft>
              <a:buNone/>
            </a:pPr>
            <a:r>
              <a:rPr lang="en">
                <a:latin typeface="Times New Roman"/>
                <a:ea typeface="Times New Roman"/>
                <a:cs typeface="Times New Roman"/>
                <a:sym typeface="Times New Roman"/>
              </a:rPr>
              <a:t>Autoritetet Përgjegjëse për Parandalimin e Konfliktit të Interesit pranë institucioneve publike, marrin të gjitha masat për njoftimin e zyrtarëve në institucionet përkatëse, si dhe në ato të varësisë.</a:t>
            </a:r>
            <a:endParaRPr>
              <a:latin typeface="Times New Roman"/>
              <a:ea typeface="Times New Roman"/>
              <a:cs typeface="Times New Roman"/>
              <a:sym typeface="Times New Roman"/>
            </a:endParaRPr>
          </a:p>
          <a:p>
            <a:pPr marL="0" lvl="0" indent="0" algn="l" rtl="0">
              <a:spcBef>
                <a:spcPts val="1200"/>
              </a:spcBef>
              <a:spcAft>
                <a:spcPts val="0"/>
              </a:spcAft>
              <a:buNone/>
            </a:pPr>
            <a:endParaRPr>
              <a:latin typeface="Times New Roman"/>
              <a:ea typeface="Times New Roman"/>
              <a:cs typeface="Times New Roman"/>
              <a:sym typeface="Times New Roma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5"/>
          <p:cNvSpPr txBox="1">
            <a:spLocks noGrp="1"/>
          </p:cNvSpPr>
          <p:nvPr>
            <p:ph type="title"/>
          </p:nvPr>
        </p:nvSpPr>
        <p:spPr>
          <a:xfrm>
            <a:off x="727800" y="651225"/>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Dhoma Kombëtare e Avokatisë</a:t>
            </a:r>
            <a:endParaRPr/>
          </a:p>
        </p:txBody>
      </p:sp>
      <p:sp>
        <p:nvSpPr>
          <p:cNvPr id="366" name="Google Shape;366;p55"/>
          <p:cNvSpPr txBox="1"/>
          <p:nvPr/>
        </p:nvSpPr>
        <p:spPr>
          <a:xfrm>
            <a:off x="543900" y="1635975"/>
            <a:ext cx="8056200" cy="29499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1200"/>
              </a:spcBef>
              <a:spcAft>
                <a:spcPts val="0"/>
              </a:spcAft>
              <a:buNone/>
            </a:pPr>
            <a:endParaRPr>
              <a:latin typeface="Times New Roman"/>
              <a:ea typeface="Times New Roman"/>
              <a:cs typeface="Times New Roman"/>
              <a:sym typeface="Times New Roman"/>
            </a:endParaRPr>
          </a:p>
          <a:p>
            <a:pPr marL="0" lvl="0" indent="0" algn="l" rtl="0">
              <a:spcBef>
                <a:spcPts val="1200"/>
              </a:spcBef>
              <a:spcAft>
                <a:spcPts val="0"/>
              </a:spcAft>
              <a:buNone/>
            </a:pPr>
            <a:endParaRPr sz="1600">
              <a:latin typeface="Times New Roman"/>
              <a:ea typeface="Times New Roman"/>
              <a:cs typeface="Times New Roman"/>
              <a:sym typeface="Times New Roman"/>
            </a:endParaRPr>
          </a:p>
          <a:p>
            <a:pPr marL="0" lvl="0" indent="0" algn="just" rtl="0">
              <a:spcBef>
                <a:spcPts val="0"/>
              </a:spcBef>
              <a:spcAft>
                <a:spcPts val="0"/>
              </a:spcAft>
              <a:buNone/>
            </a:pPr>
            <a:r>
              <a:rPr lang="en" sz="1600">
                <a:latin typeface="Times New Roman"/>
                <a:ea typeface="Times New Roman"/>
                <a:cs typeface="Times New Roman"/>
                <a:sym typeface="Times New Roman"/>
              </a:rPr>
              <a:t>Pezullohet mësimdhënia për periudhën 10 mars 2020 deri në datën 3 prill 2020 për asistent avokatët që janë duke ndjekur programin e trajnimit fillestar pranë Shkollës së Avokatisë së Shqipërisë.</a:t>
            </a:r>
            <a:endParaRPr sz="1600">
              <a:latin typeface="Times New Roman"/>
              <a:ea typeface="Times New Roman"/>
              <a:cs typeface="Times New Roman"/>
              <a:sym typeface="Times New Roman"/>
            </a:endParaRPr>
          </a:p>
          <a:p>
            <a:pPr marL="0" lvl="0" indent="0" algn="l" rtl="0">
              <a:spcBef>
                <a:spcPts val="0"/>
              </a:spcBef>
              <a:spcAft>
                <a:spcPts val="0"/>
              </a:spcAft>
              <a:buNone/>
            </a:pPr>
            <a:endParaRPr sz="1600">
              <a:latin typeface="Times New Roman"/>
              <a:ea typeface="Times New Roman"/>
              <a:cs typeface="Times New Roman"/>
              <a:sym typeface="Times New Roman"/>
            </a:endParaRPr>
          </a:p>
          <a:p>
            <a:pPr marL="0" lvl="0" indent="0" algn="l" rtl="0">
              <a:spcBef>
                <a:spcPts val="0"/>
              </a:spcBef>
              <a:spcAft>
                <a:spcPts val="0"/>
              </a:spcAft>
              <a:buNone/>
            </a:pPr>
            <a:endParaRPr sz="1600">
              <a:latin typeface="Times New Roman"/>
              <a:ea typeface="Times New Roman"/>
              <a:cs typeface="Times New Roman"/>
              <a:sym typeface="Times New Roman"/>
            </a:endParaRPr>
          </a:p>
          <a:p>
            <a:pPr marL="0" lvl="0" indent="0" algn="l" rtl="0">
              <a:spcBef>
                <a:spcPts val="0"/>
              </a:spcBef>
              <a:spcAft>
                <a:spcPts val="0"/>
              </a:spcAft>
              <a:buNone/>
            </a:pPr>
            <a:endParaRPr sz="1600">
              <a:latin typeface="Times New Roman"/>
              <a:ea typeface="Times New Roman"/>
              <a:cs typeface="Times New Roman"/>
              <a:sym typeface="Times New Roman"/>
            </a:endParaRPr>
          </a:p>
          <a:p>
            <a:pPr marL="0" lvl="0" indent="0" algn="r" rtl="0">
              <a:spcBef>
                <a:spcPts val="0"/>
              </a:spcBef>
              <a:spcAft>
                <a:spcPts val="0"/>
              </a:spcAft>
              <a:buNone/>
            </a:pPr>
            <a:r>
              <a:rPr lang="en" sz="1600">
                <a:latin typeface="Times New Roman"/>
                <a:ea typeface="Times New Roman"/>
                <a:cs typeface="Times New Roman"/>
                <a:sym typeface="Times New Roman"/>
              </a:rPr>
              <a:t>(Njoftim datë 9.3.2020)</a:t>
            </a:r>
            <a:endParaRPr sz="1600">
              <a:latin typeface="Times New Roman"/>
              <a:ea typeface="Times New Roman"/>
              <a:cs typeface="Times New Roman"/>
              <a:sym typeface="Times New Roman"/>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6"/>
          <p:cNvSpPr txBox="1">
            <a:spLocks noGrp="1"/>
          </p:cNvSpPr>
          <p:nvPr>
            <p:ph type="title"/>
          </p:nvPr>
        </p:nvSpPr>
        <p:spPr>
          <a:xfrm>
            <a:off x="727800" y="6636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Avokati i Popullit</a:t>
            </a:r>
            <a:endParaRPr/>
          </a:p>
        </p:txBody>
      </p:sp>
      <p:sp>
        <p:nvSpPr>
          <p:cNvPr id="372" name="Google Shape;372;p56"/>
          <p:cNvSpPr txBox="1"/>
          <p:nvPr/>
        </p:nvSpPr>
        <p:spPr>
          <a:xfrm>
            <a:off x="630750" y="2571750"/>
            <a:ext cx="7882500" cy="1660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 sz="1600">
                <a:latin typeface="Times New Roman"/>
                <a:ea typeface="Times New Roman"/>
                <a:cs typeface="Times New Roman"/>
                <a:sym typeface="Times New Roman"/>
              </a:rPr>
              <a:t>Ankesat e qytetarëve duhet të dërgohen vetëm nëpërmjet postës zyrtare ose në postën elektronike në adresën </a:t>
            </a:r>
            <a:r>
              <a:rPr lang="en" sz="1600" u="sng">
                <a:solidFill>
                  <a:schemeClr val="hlink"/>
                </a:solidFill>
                <a:latin typeface="Times New Roman"/>
                <a:ea typeface="Times New Roman"/>
                <a:cs typeface="Times New Roman"/>
                <a:sym typeface="Times New Roman"/>
                <a:hlinkClick r:id="rId3"/>
              </a:rPr>
              <a:t>ap@avokatipopullit.gov.al</a:t>
            </a:r>
            <a:r>
              <a:rPr lang="en" sz="1600">
                <a:latin typeface="Times New Roman"/>
                <a:ea typeface="Times New Roman"/>
                <a:cs typeface="Times New Roman"/>
                <a:sym typeface="Times New Roman"/>
              </a:rPr>
              <a:t> </a:t>
            </a:r>
            <a:endParaRPr sz="1600">
              <a:latin typeface="Times New Roman"/>
              <a:ea typeface="Times New Roman"/>
              <a:cs typeface="Times New Roman"/>
              <a:sym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57"/>
          <p:cNvSpPr txBox="1">
            <a:spLocks noGrp="1"/>
          </p:cNvSpPr>
          <p:nvPr>
            <p:ph type="title"/>
          </p:nvPr>
        </p:nvSpPr>
        <p:spPr>
          <a:xfrm>
            <a:off x="727800" y="663600"/>
            <a:ext cx="7688400" cy="5352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a:t>Autoriteti i Mediave Audiovizive</a:t>
            </a:r>
            <a:endParaRPr/>
          </a:p>
        </p:txBody>
      </p:sp>
      <p:sp>
        <p:nvSpPr>
          <p:cNvPr id="378" name="Google Shape;378;p57"/>
          <p:cNvSpPr txBox="1"/>
          <p:nvPr/>
        </p:nvSpPr>
        <p:spPr>
          <a:xfrm>
            <a:off x="322250" y="1474875"/>
            <a:ext cx="8589000" cy="5352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Transmetimi i spotit sensibilizues dhe informues</a:t>
            </a:r>
            <a:endParaRPr>
              <a:latin typeface="Times New Roman"/>
              <a:ea typeface="Times New Roman"/>
              <a:cs typeface="Times New Roman"/>
              <a:sym typeface="Times New Roman"/>
            </a:endParaRPr>
          </a:p>
        </p:txBody>
      </p:sp>
      <p:sp>
        <p:nvSpPr>
          <p:cNvPr id="379" name="Google Shape;379;p57"/>
          <p:cNvSpPr txBox="1"/>
          <p:nvPr/>
        </p:nvSpPr>
        <p:spPr>
          <a:xfrm>
            <a:off x="322250" y="1958275"/>
            <a:ext cx="8589000" cy="8427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Subjektet audiovizive të kujdesen me përgjegjësi maksimale për personelin brenda mjediseve të redaksive dhe studiove të regjistrimit dhe transmetimit.</a:t>
            </a:r>
            <a:endParaRPr>
              <a:latin typeface="Times New Roman"/>
              <a:ea typeface="Times New Roman"/>
              <a:cs typeface="Times New Roman"/>
              <a:sym typeface="Times New Roman"/>
            </a:endParaRPr>
          </a:p>
        </p:txBody>
      </p:sp>
      <p:sp>
        <p:nvSpPr>
          <p:cNvPr id="380" name="Google Shape;380;p57"/>
          <p:cNvSpPr txBox="1"/>
          <p:nvPr/>
        </p:nvSpPr>
        <p:spPr>
          <a:xfrm>
            <a:off x="322250" y="2571750"/>
            <a:ext cx="8725500" cy="4401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Ndalohet prezenca e publikut në programe televizive direkte ose të regjistruara.</a:t>
            </a:r>
            <a:endParaRPr>
              <a:latin typeface="Times New Roman"/>
              <a:ea typeface="Times New Roman"/>
              <a:cs typeface="Times New Roman"/>
              <a:sym typeface="Times New Roman"/>
            </a:endParaRPr>
          </a:p>
        </p:txBody>
      </p:sp>
      <p:sp>
        <p:nvSpPr>
          <p:cNvPr id="381" name="Google Shape;381;p57"/>
          <p:cNvSpPr txBox="1"/>
          <p:nvPr/>
        </p:nvSpPr>
        <p:spPr>
          <a:xfrm>
            <a:off x="322250" y="3011850"/>
            <a:ext cx="8589000" cy="7188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Në formatet informative apo forum nuk duhet të ketë më shumë se 2 persona të pranishëm, duke respektuar distancat e sigurisë. Rekomandohen lidhjet direkte, në distancë.</a:t>
            </a:r>
            <a:endParaRPr>
              <a:latin typeface="Times New Roman"/>
              <a:ea typeface="Times New Roman"/>
              <a:cs typeface="Times New Roman"/>
              <a:sym typeface="Times New Roman"/>
            </a:endParaRPr>
          </a:p>
        </p:txBody>
      </p:sp>
      <p:sp>
        <p:nvSpPr>
          <p:cNvPr id="382" name="Google Shape;382;p57"/>
          <p:cNvSpPr txBox="1"/>
          <p:nvPr/>
        </p:nvSpPr>
        <p:spPr>
          <a:xfrm>
            <a:off x="322250" y="3437200"/>
            <a:ext cx="8254500" cy="7878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Gjatë raportimit dhe mbulimit të zhvillimeve në terren, redaksitë audio dhe audiovizive duhet të marrin parasysh shëndetin e personelit gazetaresk dhe mbështetës.</a:t>
            </a:r>
            <a:endParaRPr>
              <a:latin typeface="Times New Roman"/>
              <a:ea typeface="Times New Roman"/>
              <a:cs typeface="Times New Roman"/>
              <a:sym typeface="Times New Roman"/>
            </a:endParaRPr>
          </a:p>
        </p:txBody>
      </p:sp>
      <p:sp>
        <p:nvSpPr>
          <p:cNvPr id="383" name="Google Shape;383;p57"/>
          <p:cNvSpPr txBox="1"/>
          <p:nvPr/>
        </p:nvSpPr>
        <p:spPr>
          <a:xfrm>
            <a:off x="322250" y="4295300"/>
            <a:ext cx="8589000" cy="7188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Nga data 12.3.2020, AMA monitoron transmetimet audiovizive për rastet e evidentuara të neglizhencave apo shkeljeve të kërkesave të mësipërme, duke filluar procedura administrative.</a:t>
            </a:r>
            <a:endParaRPr>
              <a:latin typeface="Times New Roman"/>
              <a:ea typeface="Times New Roman"/>
              <a:cs typeface="Times New Roman"/>
              <a:sym typeface="Times New Roman"/>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8"/>
          <p:cNvSpPr txBox="1">
            <a:spLocks noGrp="1"/>
          </p:cNvSpPr>
          <p:nvPr>
            <p:ph type="title"/>
          </p:nvPr>
        </p:nvSpPr>
        <p:spPr>
          <a:xfrm>
            <a:off x="727800" y="575025"/>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Komisioni i Prokurimit Publik</a:t>
            </a:r>
            <a:endParaRPr/>
          </a:p>
        </p:txBody>
      </p:sp>
      <p:sp>
        <p:nvSpPr>
          <p:cNvPr id="389" name="Google Shape;389;p58"/>
          <p:cNvSpPr txBox="1"/>
          <p:nvPr/>
        </p:nvSpPr>
        <p:spPr>
          <a:xfrm>
            <a:off x="612150" y="1704150"/>
            <a:ext cx="7919700" cy="17352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1200"/>
              </a:spcBef>
              <a:spcAft>
                <a:spcPts val="0"/>
              </a:spcAft>
              <a:buNone/>
            </a:pPr>
            <a:r>
              <a:rPr lang="en">
                <a:latin typeface="Times New Roman"/>
                <a:ea typeface="Times New Roman"/>
                <a:cs typeface="Times New Roman"/>
                <a:sym typeface="Times New Roman"/>
              </a:rPr>
              <a:t>Komisioni i Prokurimit Publik ka njoftuar operatorët ekonomikë për marrjen elektronikisht të faturës për arkëtim të pagesës së ankesës, si dhe dorëzimin në rrugë elektronike të skanuar të ankesave të tyre, për të vijuar më tej me pagesat në bankat e nivelit të dytë, deri me datë 03.04.2020. Dorëzimi i ankesave nga operatorët ekonomikë si dhe dorëzimi i informacioneve per procedurat e ankimuara nga autoritetet kontraktore, do të paraqitet perveç formës shkresore, edhe në formatin CD.</a:t>
            </a:r>
            <a:endParaRPr>
              <a:latin typeface="Times New Roman"/>
              <a:ea typeface="Times New Roman"/>
              <a:cs typeface="Times New Roman"/>
              <a:sym typeface="Times New Roman"/>
            </a:endParaRPr>
          </a:p>
          <a:p>
            <a:pPr marL="0" lvl="0" indent="0" algn="l" rtl="0">
              <a:spcBef>
                <a:spcPts val="1200"/>
              </a:spcBef>
              <a:spcAft>
                <a:spcPts val="0"/>
              </a:spcAft>
              <a:buNone/>
            </a:pPr>
            <a:endParaRPr>
              <a:latin typeface="Times New Roman"/>
              <a:ea typeface="Times New Roman"/>
              <a:cs typeface="Times New Roman"/>
              <a:sym typeface="Times New Roman"/>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9"/>
          <p:cNvSpPr txBox="1">
            <a:spLocks noGrp="1"/>
          </p:cNvSpPr>
          <p:nvPr>
            <p:ph type="title"/>
          </p:nvPr>
        </p:nvSpPr>
        <p:spPr>
          <a:xfrm>
            <a:off x="727800" y="5874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Agjencia e Blerjeve të Përqendruara</a:t>
            </a:r>
            <a:endParaRPr/>
          </a:p>
        </p:txBody>
      </p:sp>
      <p:sp>
        <p:nvSpPr>
          <p:cNvPr id="395" name="Google Shape;395;p59"/>
          <p:cNvSpPr txBox="1"/>
          <p:nvPr/>
        </p:nvSpPr>
        <p:spPr>
          <a:xfrm>
            <a:off x="469650" y="1735175"/>
            <a:ext cx="8218500" cy="6198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Janë pezulluar të gjitha procedurat e monitorimit të zbatimit të kontratave nga autoritetet kontraktore, të parashikuara për t’u kryer deri në fund të muajit Mars 2020, për t’u zhvilluar në një afat të dytë.  </a:t>
            </a:r>
            <a:endParaRPr>
              <a:latin typeface="Lato"/>
              <a:ea typeface="Lato"/>
              <a:cs typeface="Lato"/>
              <a:sym typeface="Lato"/>
            </a:endParaRPr>
          </a:p>
        </p:txBody>
      </p:sp>
      <p:sp>
        <p:nvSpPr>
          <p:cNvPr id="396" name="Google Shape;396;p59"/>
          <p:cNvSpPr txBox="1"/>
          <p:nvPr/>
        </p:nvSpPr>
        <p:spPr>
          <a:xfrm>
            <a:off x="469650" y="2571750"/>
            <a:ext cx="8218500" cy="1809600"/>
          </a:xfrm>
          <a:prstGeom prst="rect">
            <a:avLst/>
          </a:prstGeom>
          <a:noFill/>
          <a:ln>
            <a:noFill/>
          </a:ln>
        </p:spPr>
        <p:txBody>
          <a:bodyPr spcFirstLastPara="1" wrap="square" lIns="91425" tIns="91425" rIns="91425" bIns="91425" anchor="t" anchorCtr="0">
            <a:noAutofit/>
          </a:bodyPr>
          <a:lstStyle/>
          <a:p>
            <a:pPr marL="457200" lvl="0" indent="-317500" algn="just" rtl="0">
              <a:lnSpc>
                <a:spcPct val="115000"/>
              </a:lnSpc>
              <a:spcBef>
                <a:spcPts val="1200"/>
              </a:spcBef>
              <a:spcAft>
                <a:spcPts val="0"/>
              </a:spcAft>
              <a:buSzPts val="1400"/>
              <a:buFont typeface="Times New Roman"/>
              <a:buChar char="●"/>
            </a:pPr>
            <a:r>
              <a:rPr lang="en">
                <a:latin typeface="Times New Roman"/>
                <a:ea typeface="Times New Roman"/>
                <a:cs typeface="Times New Roman"/>
                <a:sym typeface="Times New Roman"/>
              </a:rPr>
              <a:t>Vazhdon veprimtaria për publikimin e procedurave të domosdoshme apo emergjente, hapjen dhe vlerësimin e ofertave, shqyrtimin e ankesave, shpalljen e fituesve dhe dërgimin e njoftimeve për lidhje kontrate në autoritetet kontraktore, me qellim plotësimin e nevojave emergjente apo të domosdoshme të tyre, nëpërmjet punës në distancë nga shtëpia, në platformën elektronike të prokurimit</a:t>
            </a:r>
            <a:r>
              <a:rPr lang="en">
                <a:uFill>
                  <a:noFill/>
                </a:uFill>
                <a:latin typeface="Times New Roman"/>
                <a:ea typeface="Times New Roman"/>
                <a:cs typeface="Times New Roman"/>
                <a:sym typeface="Times New Roman"/>
                <a:hlinkClick r:id="rId3"/>
              </a:rPr>
              <a:t> </a:t>
            </a:r>
            <a:r>
              <a:rPr lang="en" u="sng">
                <a:solidFill>
                  <a:srgbClr val="386EFF"/>
                </a:solidFill>
                <a:latin typeface="Times New Roman"/>
                <a:ea typeface="Times New Roman"/>
                <a:cs typeface="Times New Roman"/>
                <a:sym typeface="Times New Roman"/>
                <a:hlinkClick r:id="rId3"/>
              </a:rPr>
              <a:t>www.app.gov.al</a:t>
            </a:r>
            <a:r>
              <a:rPr lang="en">
                <a:latin typeface="Times New Roman"/>
                <a:ea typeface="Times New Roman"/>
                <a:cs typeface="Times New Roman"/>
                <a:sym typeface="Times New Roman"/>
              </a:rPr>
              <a:t>, si dhe duke caktuar të gatshëm për të dalë fizikisht në punë një numer të kufizuar punonjësish, nëse do të jetë e nevojshme.</a:t>
            </a:r>
            <a:endParaRPr>
              <a:latin typeface="Times New Roman"/>
              <a:ea typeface="Times New Roman"/>
              <a:cs typeface="Times New Roman"/>
              <a:sym typeface="Times New Roman"/>
            </a:endParaRPr>
          </a:p>
          <a:p>
            <a:pPr marL="0" lvl="0" indent="0" algn="l" rtl="0">
              <a:spcBef>
                <a:spcPts val="1200"/>
              </a:spcBef>
              <a:spcAft>
                <a:spcPts val="0"/>
              </a:spcAft>
              <a:buNone/>
            </a:pPr>
            <a:endParaRPr>
              <a:latin typeface="Times New Roman"/>
              <a:ea typeface="Times New Roman"/>
              <a:cs typeface="Times New Roman"/>
              <a:sym typeface="Times New Roman"/>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0"/>
          <p:cNvSpPr txBox="1">
            <a:spLocks noGrp="1"/>
          </p:cNvSpPr>
          <p:nvPr>
            <p:ph type="title"/>
          </p:nvPr>
        </p:nvSpPr>
        <p:spPr>
          <a:xfrm>
            <a:off x="727800" y="5874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Departamenti i Administratës Publike</a:t>
            </a:r>
            <a:endParaRPr/>
          </a:p>
        </p:txBody>
      </p:sp>
      <p:sp>
        <p:nvSpPr>
          <p:cNvPr id="402" name="Google Shape;402;p60"/>
          <p:cNvSpPr txBox="1"/>
          <p:nvPr/>
        </p:nvSpPr>
        <p:spPr>
          <a:xfrm>
            <a:off x="413850" y="1945850"/>
            <a:ext cx="8316300" cy="917100"/>
          </a:xfrm>
          <a:prstGeom prst="rect">
            <a:avLst/>
          </a:prstGeom>
          <a:noFill/>
          <a:ln>
            <a:noFill/>
          </a:ln>
        </p:spPr>
        <p:txBody>
          <a:bodyPr spcFirstLastPara="1" wrap="square" lIns="91425" tIns="91425" rIns="91425" bIns="91425" anchor="t" anchorCtr="0">
            <a:noAutofit/>
          </a:bodyPr>
          <a:lstStyle/>
          <a:p>
            <a:pPr marL="457200" lvl="0" indent="-317500" algn="just" rtl="0">
              <a:spcBef>
                <a:spcPts val="0"/>
              </a:spcBef>
              <a:spcAft>
                <a:spcPts val="0"/>
              </a:spcAft>
              <a:buSzPts val="1400"/>
              <a:buFont typeface="Times New Roman"/>
              <a:buChar char="●"/>
            </a:pPr>
            <a:r>
              <a:rPr lang="en">
                <a:latin typeface="Times New Roman"/>
                <a:ea typeface="Times New Roman"/>
                <a:cs typeface="Times New Roman"/>
                <a:sym typeface="Times New Roman"/>
              </a:rPr>
              <a:t>Janë pezulluar të gjitha procedurat e rekrutimit në shërbimin civil të menaxhuara nga DAP për institucionet e administratës shtetërore.</a:t>
            </a:r>
            <a:endParaRPr>
              <a:latin typeface="Times New Roman"/>
              <a:ea typeface="Times New Roman"/>
              <a:cs typeface="Times New Roman"/>
              <a:sym typeface="Times New Roman"/>
            </a:endParaRPr>
          </a:p>
        </p:txBody>
      </p:sp>
      <p:sp>
        <p:nvSpPr>
          <p:cNvPr id="403" name="Google Shape;403;p60"/>
          <p:cNvSpPr txBox="1"/>
          <p:nvPr/>
        </p:nvSpPr>
        <p:spPr>
          <a:xfrm>
            <a:off x="413850" y="2968375"/>
            <a:ext cx="7808100" cy="7932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Times New Roman"/>
              <a:buChar char="●"/>
            </a:pPr>
            <a:r>
              <a:rPr lang="en">
                <a:latin typeface="Times New Roman"/>
                <a:ea typeface="Times New Roman"/>
                <a:cs typeface="Times New Roman"/>
                <a:sym typeface="Times New Roman"/>
              </a:rPr>
              <a:t>Rritja e masave higjieno-sanitare dhe dezinfektimi i të gjitha ambienteve të godinës.</a:t>
            </a:r>
            <a:endParaRPr>
              <a:latin typeface="Times New Roman"/>
              <a:ea typeface="Times New Roman"/>
              <a:cs typeface="Times New Roman"/>
              <a:sym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61"/>
          <p:cNvSpPr txBox="1">
            <a:spLocks noGrp="1"/>
          </p:cNvSpPr>
          <p:nvPr>
            <p:ph type="title"/>
          </p:nvPr>
        </p:nvSpPr>
        <p:spPr>
          <a:xfrm>
            <a:off x="493500" y="1295150"/>
            <a:ext cx="8157000" cy="99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Qëndrimi i përkohshëm në shtëpi i të dënuarve</a:t>
            </a:r>
            <a:br>
              <a:rPr lang="en"/>
            </a:br>
            <a:r>
              <a:rPr lang="en"/>
              <a:t>(Akt Normativ nr.7) 23.03.2020</a:t>
            </a:r>
            <a:endParaRPr/>
          </a:p>
        </p:txBody>
      </p:sp>
      <p:sp>
        <p:nvSpPr>
          <p:cNvPr id="409" name="Google Shape;409;p61"/>
          <p:cNvSpPr txBox="1"/>
          <p:nvPr/>
        </p:nvSpPr>
        <p:spPr>
          <a:xfrm>
            <a:off x="493500" y="2571750"/>
            <a:ext cx="7922700" cy="20868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1800">
                <a:latin typeface="Times New Roman"/>
                <a:ea typeface="Times New Roman"/>
                <a:cs typeface="Times New Roman"/>
                <a:sym typeface="Times New Roman"/>
              </a:rPr>
              <a:t>Përcaktimi i kushteve dhe i kritereve për qëndrimin e përkohshëm në shtëpi të të dënuarve, si një leje e veçantë, gjatë kohëzgjatjes së epidemisë së shkaktuar nga COVID-19</a:t>
            </a:r>
            <a:endParaRPr sz="1800">
              <a:latin typeface="Lato"/>
              <a:ea typeface="Lato"/>
              <a:cs typeface="Lato"/>
              <a:sym typeface="Lato"/>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62"/>
          <p:cNvSpPr txBox="1">
            <a:spLocks noGrp="1"/>
          </p:cNvSpPr>
          <p:nvPr>
            <p:ph type="title"/>
          </p:nvPr>
        </p:nvSpPr>
        <p:spPr>
          <a:xfrm>
            <a:off x="729450" y="590975"/>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Kriteret e përfitimit të lejes së veçantë</a:t>
            </a:r>
            <a:endParaRPr/>
          </a:p>
        </p:txBody>
      </p:sp>
      <p:sp>
        <p:nvSpPr>
          <p:cNvPr id="415" name="Google Shape;415;p62"/>
          <p:cNvSpPr txBox="1"/>
          <p:nvPr/>
        </p:nvSpPr>
        <p:spPr>
          <a:xfrm>
            <a:off x="29100" y="1276875"/>
            <a:ext cx="9089100" cy="3866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a:latin typeface="Times New Roman"/>
                <a:ea typeface="Times New Roman"/>
                <a:cs typeface="Times New Roman"/>
                <a:sym typeface="Times New Roman"/>
              </a:rPr>
              <a:t>I dënuari mund të përfitojë leje të veçantë qëndrimi të përkohshëm në shtëpi për një periudhë 3-mujore, në rast se në datën e hyrjes në fuqi të këtij akti normativ:</a:t>
            </a:r>
            <a:endParaRPr>
              <a:latin typeface="Times New Roman"/>
              <a:ea typeface="Times New Roman"/>
              <a:cs typeface="Times New Roman"/>
              <a:sym typeface="Times New Roman"/>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Është i dënuar me vendim gjyqësor të formës së prerë dhe i ka mbetur pa vuajtur nga dënimi i dhënë deri në tre vjet burgim;</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Është i dënuar me vendim gjyqësor të formës së prerë dhe përmbush të gjitha kushtet e mëposhtme: </a:t>
            </a:r>
            <a:endParaRPr>
              <a:latin typeface="Times New Roman"/>
              <a:ea typeface="Times New Roman"/>
              <a:cs typeface="Times New Roman"/>
              <a:sym typeface="Times New Roman"/>
            </a:endParaRPr>
          </a:p>
          <a:p>
            <a:pPr marL="914400" lvl="1"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I ka mbetur pa vuajtur nga dënimi i dhënë deri në pesë vjet burgim;</a:t>
            </a:r>
            <a:endParaRPr>
              <a:latin typeface="Times New Roman"/>
              <a:ea typeface="Times New Roman"/>
              <a:cs typeface="Times New Roman"/>
              <a:sym typeface="Times New Roman"/>
            </a:endParaRPr>
          </a:p>
          <a:p>
            <a:pPr marL="914400" lvl="1"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Është baras ose mbi moshën 60 vjeç; </a:t>
            </a:r>
            <a:endParaRPr>
              <a:latin typeface="Times New Roman"/>
              <a:ea typeface="Times New Roman"/>
              <a:cs typeface="Times New Roman"/>
              <a:sym typeface="Times New Roman"/>
            </a:endParaRPr>
          </a:p>
          <a:p>
            <a:pPr marL="914400" lvl="1"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Vuan nga një sëmundje kronike e rrezikshme për jetën;</a:t>
            </a:r>
            <a:endParaRPr>
              <a:latin typeface="Times New Roman"/>
              <a:ea typeface="Times New Roman"/>
              <a:cs typeface="Times New Roman"/>
              <a:sym typeface="Times New Roman"/>
            </a:endParaRPr>
          </a:p>
          <a:p>
            <a:pPr marL="914400" lvl="1"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Nuk është në kriteret ndaluese të parashikuara në nenin 5, të këtij akti normativ.</a:t>
            </a:r>
            <a:endParaRPr>
              <a:latin typeface="Times New Roman"/>
              <a:ea typeface="Times New Roman"/>
              <a:cs typeface="Times New Roman"/>
              <a:sym typeface="Times New Roman"/>
            </a:endParaRPr>
          </a:p>
          <a:p>
            <a:pPr marL="0" lvl="0" indent="0" algn="l" rtl="0">
              <a:lnSpc>
                <a:spcPct val="150000"/>
              </a:lnSpc>
              <a:spcBef>
                <a:spcPts val="1200"/>
              </a:spcBef>
              <a:spcAft>
                <a:spcPts val="0"/>
              </a:spcAft>
              <a:buNone/>
            </a:pPr>
            <a:r>
              <a:rPr lang="en">
                <a:latin typeface="Times New Roman"/>
                <a:ea typeface="Times New Roman"/>
                <a:cs typeface="Times New Roman"/>
                <a:sym typeface="Times New Roman"/>
              </a:rPr>
              <a:t>Periudha e qëndrimit të përkohshëm në shtëpi përfshihet në kohën e vuajtjes së dënimit. </a:t>
            </a:r>
            <a:endParaRPr>
              <a:latin typeface="Times New Roman"/>
              <a:ea typeface="Times New Roman"/>
              <a:cs typeface="Times New Roman"/>
              <a:sym typeface="Times New Roman"/>
            </a:endParaRPr>
          </a:p>
          <a:p>
            <a:pPr marL="914400" lvl="0" indent="0" algn="l" rtl="0">
              <a:spcBef>
                <a:spcPts val="1200"/>
              </a:spcBef>
              <a:spcAft>
                <a:spcPts val="0"/>
              </a:spcAft>
              <a:buNone/>
            </a:pPr>
            <a:endParaRPr sz="1200">
              <a:latin typeface="Times New Roman"/>
              <a:ea typeface="Times New Roman"/>
              <a:cs typeface="Times New Roman"/>
              <a:sym typeface="Times New Roman"/>
            </a:endParaRPr>
          </a:p>
          <a:p>
            <a:pPr marL="0" lvl="0" indent="0" algn="l" rtl="0">
              <a:spcBef>
                <a:spcPts val="0"/>
              </a:spcBef>
              <a:spcAft>
                <a:spcPts val="0"/>
              </a:spcAft>
              <a:buNone/>
            </a:pPr>
            <a:endParaRPr sz="1200">
              <a:latin typeface="Times New Roman"/>
              <a:ea typeface="Times New Roman"/>
              <a:cs typeface="Times New Roman"/>
              <a:sym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63"/>
          <p:cNvSpPr txBox="1">
            <a:spLocks noGrp="1"/>
          </p:cNvSpPr>
          <p:nvPr>
            <p:ph type="title"/>
          </p:nvPr>
        </p:nvSpPr>
        <p:spPr>
          <a:xfrm>
            <a:off x="96150" y="535975"/>
            <a:ext cx="8951700" cy="83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Kriteret ndaluese për qëndrimin e përkohshëm në shtëpi</a:t>
            </a:r>
            <a:endParaRPr sz="2400"/>
          </a:p>
        </p:txBody>
      </p:sp>
      <p:sp>
        <p:nvSpPr>
          <p:cNvPr id="421" name="Google Shape;421;p63"/>
          <p:cNvSpPr txBox="1"/>
          <p:nvPr/>
        </p:nvSpPr>
        <p:spPr>
          <a:xfrm>
            <a:off x="260875" y="1372975"/>
            <a:ext cx="8883000" cy="377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Nuk përfitojnë leje të veçantë për qëndrimin e përkohshëm në shtëpi personat e dënuar për:</a:t>
            </a:r>
            <a:endParaRPr>
              <a:latin typeface="Times New Roman"/>
              <a:ea typeface="Times New Roman"/>
              <a:cs typeface="Times New Roman"/>
              <a:sym typeface="Times New Roman"/>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Krime kundër njerëzimit</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Krime kundër jetës, të kryera me dashje</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Veprat penale të kryera me dashje, kundër shëndetit</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Krime seksuale</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Veprat penale kundër lirisë së personit</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Vepra penale kundër fëmijëve, martesës dhe familjes</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Vepra penale kundër pasurisë dhe në sferën ekonomike</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Krime kundër pavarësisë dhe rendit kushtetues</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Krime kundër autoritetit të shtetit</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Vepra penale të kryera nga banda të armatosura dhe organizata kriminale</a:t>
            </a:r>
            <a:endParaRPr>
              <a:latin typeface="Times New Roman"/>
              <a:ea typeface="Times New Roman"/>
              <a:cs typeface="Times New Roman"/>
              <a:sym typeface="Times New Roman"/>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64"/>
          <p:cNvSpPr txBox="1">
            <a:spLocks noGrp="1"/>
          </p:cNvSpPr>
          <p:nvPr>
            <p:ph type="title"/>
          </p:nvPr>
        </p:nvSpPr>
        <p:spPr>
          <a:xfrm>
            <a:off x="89250" y="577250"/>
            <a:ext cx="89655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Kriteret ndaluese për qëndrimin e përkohshëm në shtëpi</a:t>
            </a:r>
            <a:endParaRPr sz="2400"/>
          </a:p>
          <a:p>
            <a:pPr marL="0" lvl="0" indent="0" algn="l" rtl="0">
              <a:spcBef>
                <a:spcPts val="0"/>
              </a:spcBef>
              <a:spcAft>
                <a:spcPts val="0"/>
              </a:spcAft>
              <a:buNone/>
            </a:pPr>
            <a:endParaRPr/>
          </a:p>
        </p:txBody>
      </p:sp>
      <p:sp>
        <p:nvSpPr>
          <p:cNvPr id="427" name="Google Shape;427;p64"/>
          <p:cNvSpPr txBox="1"/>
          <p:nvPr/>
        </p:nvSpPr>
        <p:spPr>
          <a:xfrm>
            <a:off x="123575" y="1427900"/>
            <a:ext cx="8931300" cy="36246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a:latin typeface="Times New Roman"/>
                <a:ea typeface="Times New Roman"/>
                <a:cs typeface="Times New Roman"/>
                <a:sym typeface="Times New Roman"/>
              </a:rPr>
              <a:t>Nuk përfiton leje të veçantë për qëndrimin e përkohshëm në shtëpi, i dënuari, i cili, është në kushtet e mëposhtme:</a:t>
            </a:r>
            <a:br>
              <a:rPr lang="en">
                <a:latin typeface="Times New Roman"/>
                <a:ea typeface="Times New Roman"/>
                <a:cs typeface="Times New Roman"/>
                <a:sym typeface="Times New Roman"/>
              </a:rPr>
            </a:b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Është në hetim ose është dënuar për një vepër tjetër penale gjatë qëndrimit në institucion;</a:t>
            </a:r>
            <a:endParaRPr>
              <a:latin typeface="MS Mincho"/>
              <a:ea typeface="MS Mincho"/>
              <a:cs typeface="MS Mincho"/>
              <a:sym typeface="MS Mincho"/>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Ka marrë një masë disiplinore gjatë gjashtë muajve të fundit, sipas parashikimeve të legjislacionit në fuqi për trajtimin e të dënuarve;</a:t>
            </a:r>
            <a:endParaRPr>
              <a:latin typeface="MS Mincho"/>
              <a:ea typeface="MS Mincho"/>
              <a:cs typeface="MS Mincho"/>
              <a:sym typeface="MS Mincho"/>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Paraqet rrezikshmëri shoqërore ose ka pasoja për rendin dhe sigurinë publike;</a:t>
            </a:r>
            <a:endParaRPr>
              <a:latin typeface="MS Mincho"/>
              <a:ea typeface="MS Mincho"/>
              <a:cs typeface="MS Mincho"/>
              <a:sym typeface="MS Mincho"/>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Nuk ka një banesë ose familjarët e tij nuk japin pëlqimin për të qëndruar në të njëjtën banesë, gjatë periudhës së qëndrimit të përkohshëm në shtëpi. </a:t>
            </a:r>
            <a:endParaRPr>
              <a:latin typeface="Times New Roman"/>
              <a:ea typeface="Times New Roman"/>
              <a:cs typeface="Times New Roman"/>
              <a:sym typeface="Times New Roman"/>
            </a:endParaRPr>
          </a:p>
          <a:p>
            <a:pPr marL="457200" lvl="0" indent="0" algn="l" rtl="0">
              <a:lnSpc>
                <a:spcPct val="150000"/>
              </a:lnSpc>
              <a:spcBef>
                <a:spcPts val="120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None/>
            </a:pPr>
            <a:endParaRPr sz="1200">
              <a:latin typeface="MS Mincho"/>
              <a:ea typeface="MS Mincho"/>
              <a:cs typeface="MS Mincho"/>
              <a:sym typeface="MS Mincho"/>
            </a:endParaRPr>
          </a:p>
          <a:p>
            <a:pPr marL="0" lvl="0" indent="0" algn="l" rtl="0">
              <a:spcBef>
                <a:spcPts val="0"/>
              </a:spcBef>
              <a:spcAft>
                <a:spcPts val="0"/>
              </a:spcAft>
              <a:buNone/>
            </a:pPr>
            <a:endParaRPr sz="1200">
              <a:latin typeface="MS Mincho"/>
              <a:ea typeface="MS Mincho"/>
              <a:cs typeface="MS Mincho"/>
              <a:sym typeface="MS Minch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65"/>
          <p:cNvSpPr txBox="1">
            <a:spLocks noGrp="1"/>
          </p:cNvSpPr>
          <p:nvPr>
            <p:ph type="title"/>
          </p:nvPr>
        </p:nvSpPr>
        <p:spPr>
          <a:xfrm>
            <a:off x="727800" y="6240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Detyrimet gjatë qëndrimit të përkohshëm në shtëpi </a:t>
            </a:r>
            <a:endParaRPr sz="2400"/>
          </a:p>
        </p:txBody>
      </p:sp>
      <p:sp>
        <p:nvSpPr>
          <p:cNvPr id="433" name="Google Shape;433;p65"/>
          <p:cNvSpPr txBox="1"/>
          <p:nvPr/>
        </p:nvSpPr>
        <p:spPr>
          <a:xfrm>
            <a:off x="296200" y="1529725"/>
            <a:ext cx="8532600" cy="64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I dënuari është i detyruar që:</a:t>
            </a:r>
            <a:endParaRPr>
              <a:latin typeface="Times New Roman"/>
              <a:ea typeface="Times New Roman"/>
              <a:cs typeface="Times New Roman"/>
              <a:sym typeface="Times New Roman"/>
            </a:endParaRPr>
          </a:p>
          <a:p>
            <a:pPr marL="0" lvl="0" indent="0" algn="l" rtl="0">
              <a:spcBef>
                <a:spcPts val="0"/>
              </a:spcBef>
              <a:spcAft>
                <a:spcPts val="0"/>
              </a:spcAft>
              <a:buNone/>
            </a:pPr>
            <a:endParaRPr>
              <a:latin typeface="Lato"/>
              <a:ea typeface="Lato"/>
              <a:cs typeface="Lato"/>
              <a:sym typeface="Lato"/>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të mos largohet nga shtëpia, pa miratimin paraprak të strukturës vendore të Policisë së Shtetit;</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të mbajë kontakte të rregullta me strukturën vendore të Policisë së Shtetit, në bashkinë ku ka vendbanimin; </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të mos largohet nga territori i Republikës së Shqipërisë;</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të zbatojë masat e veçanta për parandalimin e sëmundjeve infektive të miratuara nga autoritetet përgjegjëse shtetërore;</a:t>
            </a:r>
            <a:endParaRPr>
              <a:latin typeface="Times New Roman"/>
              <a:ea typeface="Times New Roman"/>
              <a:cs typeface="Times New Roman"/>
              <a:sym typeface="Times New Roman"/>
            </a:endParaRPr>
          </a:p>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të paraqitet, në datën e përfundimit të periudhës qëndrimit të përkohshëm në shtëpi, në institucionin e ekzekutimit të vendimeve penale, ku po vuante dënimin. </a:t>
            </a:r>
            <a:endParaRPr>
              <a:latin typeface="Times New Roman"/>
              <a:ea typeface="Times New Roman"/>
              <a:cs typeface="Times New Roman"/>
              <a:sym typeface="Times New Roman"/>
            </a:endParaRPr>
          </a:p>
          <a:p>
            <a:pPr marL="0" lvl="0" indent="0" algn="l" rtl="0">
              <a:spcBef>
                <a:spcPts val="900"/>
              </a:spcBef>
              <a:spcAft>
                <a:spcPts val="0"/>
              </a:spcAft>
              <a:buNone/>
            </a:pPr>
            <a:r>
              <a:rPr lang="en">
                <a:latin typeface="Lato"/>
                <a:ea typeface="Lato"/>
                <a:cs typeface="Lato"/>
                <a:sym typeface="Lato"/>
              </a:rPr>
              <a:t> </a:t>
            </a:r>
            <a:endParaRPr>
              <a:latin typeface="Lato"/>
              <a:ea typeface="Lato"/>
              <a:cs typeface="Lato"/>
              <a:sym typeface="Lato"/>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66"/>
          <p:cNvSpPr txBox="1"/>
          <p:nvPr/>
        </p:nvSpPr>
        <p:spPr>
          <a:xfrm>
            <a:off x="783500" y="1495950"/>
            <a:ext cx="7309500" cy="642000"/>
          </a:xfrm>
          <a:prstGeom prst="rect">
            <a:avLst/>
          </a:prstGeom>
          <a:noFill/>
          <a:ln>
            <a:noFill/>
          </a:ln>
        </p:spPr>
        <p:txBody>
          <a:bodyPr spcFirstLastPara="1" wrap="square" lIns="91425" tIns="91425" rIns="91425" bIns="91425" anchor="t" anchorCtr="0">
            <a:noAutofit/>
          </a:bodyPr>
          <a:lstStyle/>
          <a:p>
            <a:pPr marL="457200" lvl="0" indent="-317500" algn="just"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Drejtori i Përgjithshëm i Burgjeve, me propozimin e Policisë së Shtetit, të prokurorit përkatës, të strukturave përgjegjëse për parandalimin e sëmundjeve infektive ose çdo organi tjetër publik, mund të shfuqizojë lejen e veçantë me qëndrimin të përkohshëm në shtëpi, në rast se i dënuari nuk zbaton detyrimet, ose kur i dënuari kryen një vepër tjetër penale. </a:t>
            </a:r>
            <a:endParaRPr>
              <a:latin typeface="Times New Roman"/>
              <a:ea typeface="Times New Roman"/>
              <a:cs typeface="Times New Roman"/>
              <a:sym typeface="Times New Roman"/>
            </a:endParaRPr>
          </a:p>
          <a:p>
            <a:pPr marL="457200" lvl="0" indent="-317500" algn="just"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Me marrjen e njoftimit të shfuqizimit të lejes së veçantë me qëndrim të përkohshëm në shtëpi, i dënuari kthehet në institucionin e ekzekutimit të vendimeve penale, ku po vuante dënimin. </a:t>
            </a:r>
            <a:endParaRPr>
              <a:latin typeface="Times New Roman"/>
              <a:ea typeface="Times New Roman"/>
              <a:cs typeface="Times New Roman"/>
              <a:sym typeface="Times New Roman"/>
            </a:endParaRPr>
          </a:p>
          <a:p>
            <a:pPr marL="457200" lvl="0" indent="-317500" algn="just"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Koha e qëndrimit në shtëpi e të dënuarit, të cilit i është shfuqizuar leja e veçantë, nuk njihet si periudhë e vuajtjes së dënimit. </a:t>
            </a:r>
            <a:endParaRPr>
              <a:latin typeface="Times New Roman"/>
              <a:ea typeface="Times New Roman"/>
              <a:cs typeface="Times New Roman"/>
              <a:sym typeface="Times New Roman"/>
            </a:endParaRPr>
          </a:p>
        </p:txBody>
      </p:sp>
      <p:sp>
        <p:nvSpPr>
          <p:cNvPr id="439" name="Google Shape;439;p66"/>
          <p:cNvSpPr txBox="1">
            <a:spLocks noGrp="1"/>
          </p:cNvSpPr>
          <p:nvPr>
            <p:ph type="title"/>
          </p:nvPr>
        </p:nvSpPr>
        <p:spPr>
          <a:xfrm>
            <a:off x="727800" y="6240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Detyrimet gjatë qëndrimit të përkohshëm në shtëpi </a:t>
            </a:r>
            <a:endParaRPr sz="24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67"/>
          <p:cNvSpPr txBox="1">
            <a:spLocks noGrp="1"/>
          </p:cNvSpPr>
          <p:nvPr>
            <p:ph type="title"/>
          </p:nvPr>
        </p:nvSpPr>
        <p:spPr>
          <a:xfrm>
            <a:off x="727800" y="47160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Detyrimi për t’u kthyer në përfundim të periudhës së qëndrimit të përkohshëm në shtëpi </a:t>
            </a:r>
            <a:endParaRPr sz="2000"/>
          </a:p>
        </p:txBody>
      </p:sp>
      <p:sp>
        <p:nvSpPr>
          <p:cNvPr id="445" name="Google Shape;445;p67"/>
          <p:cNvSpPr txBox="1"/>
          <p:nvPr/>
        </p:nvSpPr>
        <p:spPr>
          <a:xfrm>
            <a:off x="793050" y="1692400"/>
            <a:ext cx="7213800" cy="6420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Moskthimi në institucionin e ekzekutimit të vendimeve penale, pas përfundimit të periudhës së qëndrimit të përkohshëm në shtëpi ose pas shfuqizimit të saj, përbën shkak për fillimin e procedimit penal, sipas parashikimeve të nenit 323, të Kodit Penal. </a:t>
            </a:r>
            <a:endParaRPr>
              <a:latin typeface="Times New Roman"/>
              <a:ea typeface="Times New Roman"/>
              <a:cs typeface="Times New Roman"/>
              <a:sym typeface="Times New Roman"/>
            </a:endParaRPr>
          </a:p>
          <a:p>
            <a:pPr marL="457200" lvl="0" indent="-317500" algn="just" rtl="0">
              <a:lnSpc>
                <a:spcPct val="150000"/>
              </a:lnSpc>
              <a:spcBef>
                <a:spcPts val="0"/>
              </a:spcBef>
              <a:spcAft>
                <a:spcPts val="0"/>
              </a:spcAft>
              <a:buSzPts val="1400"/>
              <a:buFont typeface="Times New Roman"/>
              <a:buChar char="●"/>
            </a:pPr>
            <a:r>
              <a:rPr lang="en">
                <a:latin typeface="Times New Roman"/>
                <a:ea typeface="Times New Roman"/>
                <a:cs typeface="Times New Roman"/>
                <a:sym typeface="Times New Roman"/>
              </a:rPr>
              <a:t>Pas përfundimit të periudhës së qëndrimit të përkohshëm, përpara pranimit në institucionin e ekzekutimit të vendimeve penale, i dënuari i nënshtrohet analizave të nevojshme mjekësore për parandalimin e përhapjes së infeksionit të shkaktuar nga COVID-19, në institucionin e ekzekutimit të vendimeve penale. </a:t>
            </a:r>
            <a:endParaRPr>
              <a:latin typeface="Times New Roman"/>
              <a:ea typeface="Times New Roman"/>
              <a:cs typeface="Times New Roman"/>
              <a:sym typeface="Times New Roman"/>
            </a:endParaRPr>
          </a:p>
          <a:p>
            <a:pPr marL="0" lvl="0" indent="2070100" algn="l" rtl="0">
              <a:lnSpc>
                <a:spcPct val="115000"/>
              </a:lnSpc>
              <a:spcBef>
                <a:spcPts val="900"/>
              </a:spcBef>
              <a:spcAft>
                <a:spcPts val="0"/>
              </a:spcAft>
              <a:buNone/>
            </a:pPr>
            <a:endParaRPr sz="900">
              <a:latin typeface="Times New Roman"/>
              <a:ea typeface="Times New Roman"/>
              <a:cs typeface="Times New Roman"/>
              <a:sym typeface="Times New Roman"/>
            </a:endParaRPr>
          </a:p>
          <a:p>
            <a:pPr marL="0" lvl="0" indent="0" algn="l" rtl="0">
              <a:spcBef>
                <a:spcPts val="900"/>
              </a:spcBef>
              <a:spcAft>
                <a:spcPts val="0"/>
              </a:spcAft>
              <a:buNone/>
            </a:pPr>
            <a:endParaRPr>
              <a:latin typeface="Lato"/>
              <a:ea typeface="Lato"/>
              <a:cs typeface="Lato"/>
              <a:sym typeface="Lato"/>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6205</Words>
  <Application>Microsoft Office PowerPoint</Application>
  <PresentationFormat>Presentazione su schermo (16:9)</PresentationFormat>
  <Paragraphs>376</Paragraphs>
  <Slides>55</Slides>
  <Notes>55</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55</vt:i4>
      </vt:variant>
    </vt:vector>
  </HeadingPairs>
  <TitlesOfParts>
    <vt:vector size="62" baseType="lpstr">
      <vt:lpstr>Calibri</vt:lpstr>
      <vt:lpstr>Lato</vt:lpstr>
      <vt:lpstr>Raleway</vt:lpstr>
      <vt:lpstr>Arial</vt:lpstr>
      <vt:lpstr>MS Mincho</vt:lpstr>
      <vt:lpstr>Times New Roman</vt:lpstr>
      <vt:lpstr>Streamline</vt:lpstr>
      <vt:lpstr>Masat e marra nga Qeveria shqiptare dhe institucione të tjera publike për parandalimin e përhapjes së infeksionit COVID-19</vt:lpstr>
      <vt:lpstr>Shpallja e gjendjes së fatkeqësisë natyrore</vt:lpstr>
      <vt:lpstr>Tregtia dhe shërbimet (të përgjithshme)</vt:lpstr>
      <vt:lpstr>Masa ndëshkuese </vt:lpstr>
      <vt:lpstr>Presentazione standard di PowerPoint</vt:lpstr>
      <vt:lpstr>Masa ndëshkuese të shtuara dhe/ose të ndryshuara në Ligjin nr. 15/2016 </vt:lpstr>
      <vt:lpstr>Shërbimet </vt:lpstr>
      <vt:lpstr>Masa ndëshkuese  </vt:lpstr>
      <vt:lpstr>Tregtia dhe shërbimet </vt:lpstr>
      <vt:lpstr>Masa ndëshkuese  </vt:lpstr>
      <vt:lpstr>Tregtia (Pika 1)</vt:lpstr>
      <vt:lpstr>Tregtia (Pika 2) dhe masa ndëshkuese</vt:lpstr>
      <vt:lpstr>Tregtia dhe shërbimet</vt:lpstr>
      <vt:lpstr>KUFIZIMI I LËVIZJEVE</vt:lpstr>
      <vt:lpstr>Udhëtimi ndërkombëtar</vt:lpstr>
      <vt:lpstr>Udhëtimi ndërkombëtar</vt:lpstr>
      <vt:lpstr>Masa ndëshkuese </vt:lpstr>
      <vt:lpstr>Udhëtimi ndërqytetas dhe brenda qyteteve </vt:lpstr>
      <vt:lpstr>Udhëtimi ndërqytetas dhe brenda qyteteve </vt:lpstr>
      <vt:lpstr>Udhëtimi brenda qyteteve</vt:lpstr>
      <vt:lpstr>Lëvizja e këmbësorëve</vt:lpstr>
      <vt:lpstr>Presentazione standard di PowerPoint</vt:lpstr>
      <vt:lpstr>Masat mbi organizimin spitalor dhe mjekësor </vt:lpstr>
      <vt:lpstr>Masat mbi organizimin spitalor dhe mjekësor </vt:lpstr>
      <vt:lpstr>Masat mbi organizimin spitalor dhe mjekësor </vt:lpstr>
      <vt:lpstr>Presentazione standard di PowerPoint</vt:lpstr>
      <vt:lpstr>Masa për t’u marrë nga struktura të veçanta </vt:lpstr>
      <vt:lpstr>Instituti i Shëndetit Publik (ISHP) </vt:lpstr>
      <vt:lpstr>Qendra Spitalore Universitare “Nënë Tereza” Tiranë (QSUT) dhe Spitali Universitar Shefqet Ndroqi</vt:lpstr>
      <vt:lpstr>Shërbimet publike  </vt:lpstr>
      <vt:lpstr>Shërbimet e përkujdesit shoqëror </vt:lpstr>
      <vt:lpstr>Ofrimi i asistencës në banesë për shtresat në nevojë</vt:lpstr>
      <vt:lpstr>Ofrimi i asistencës në banesë për shtresat në nevojë: procedura</vt:lpstr>
      <vt:lpstr>Tatimet dhe doganat </vt:lpstr>
      <vt:lpstr>Arsimi </vt:lpstr>
      <vt:lpstr>Masa ndëshkuese  </vt:lpstr>
      <vt:lpstr>Arsimi (tanimë jo te aplikueshme )</vt:lpstr>
      <vt:lpstr>Masat e marra nga institucionet e tjera publike </vt:lpstr>
      <vt:lpstr>Këshilli i Lartë Gjyqësor</vt:lpstr>
      <vt:lpstr>Banka e Shqipërisë</vt:lpstr>
      <vt:lpstr>Banka e Shqipërisë: riskedulimi i kësteve të kredisë</vt:lpstr>
      <vt:lpstr>Inspektorati i Lartë i Deklarimit dhe Kontrollit të Pasurive dhe Konfliktit të Interesave</vt:lpstr>
      <vt:lpstr>Dhoma Kombëtare e Avokatisë</vt:lpstr>
      <vt:lpstr>Avokati i Popullit</vt:lpstr>
      <vt:lpstr>Autoriteti i Mediave Audiovizive</vt:lpstr>
      <vt:lpstr>Komisioni i Prokurimit Publik</vt:lpstr>
      <vt:lpstr>Agjencia e Blerjeve të Përqendruara</vt:lpstr>
      <vt:lpstr>Departamenti i Administratës Publike</vt:lpstr>
      <vt:lpstr>Qëndrimi i përkohshëm në shtëpi i të dënuarve (Akt Normativ nr.7) 23.03.2020</vt:lpstr>
      <vt:lpstr>Kriteret e përfitimit të lejes së veçantë</vt:lpstr>
      <vt:lpstr>Kriteret ndaluese për qëndrimin e përkohshëm në shtëpi</vt:lpstr>
      <vt:lpstr>Kriteret ndaluese për qëndrimin e përkohshëm në shtëpi </vt:lpstr>
      <vt:lpstr>Detyrimet gjatë qëndrimit të përkohshëm në shtëpi </vt:lpstr>
      <vt:lpstr>Detyrimet gjatë qëndrimit të përkohshëm në shtëpi </vt:lpstr>
      <vt:lpstr>Detyrimi për t’u kthyer në përfundim të periudhës së qëndrimit të përkohshëm në shtëpi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Masat e marra nga Qeveria shqiptare dhe institucione të tjera publike për parandalimin e përhapjes së infeksionit COVID-19</dc:title>
  <cp:lastModifiedBy>sabina babameto</cp:lastModifiedBy>
  <cp:revision>2</cp:revision>
  <dcterms:modified xsi:type="dcterms:W3CDTF">2020-03-25T14:55:34Z</dcterms:modified>
</cp:coreProperties>
</file>